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2A7A59-8D3D-4BDD-BA01-E3D4FE471A38}" v="3" dt="2021-03-01T00:11:18.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098" autoAdjust="0"/>
  </p:normalViewPr>
  <p:slideViewPr>
    <p:cSldViewPr snapToGrid="0">
      <p:cViewPr>
        <p:scale>
          <a:sx n="66" d="100"/>
          <a:sy n="66" d="100"/>
        </p:scale>
        <p:origin x="8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Nichols" userId="a3843148fded5120" providerId="LiveId" clId="{E62A7A59-8D3D-4BDD-BA01-E3D4FE471A38}"/>
    <pc:docChg chg="custSel modSld">
      <pc:chgData name="Sharon Nichols" userId="a3843148fded5120" providerId="LiveId" clId="{E62A7A59-8D3D-4BDD-BA01-E3D4FE471A38}" dt="2021-03-01T00:12:39.078" v="104" actId="20577"/>
      <pc:docMkLst>
        <pc:docMk/>
      </pc:docMkLst>
      <pc:sldChg chg="modSp mod">
        <pc:chgData name="Sharon Nichols" userId="a3843148fded5120" providerId="LiveId" clId="{E62A7A59-8D3D-4BDD-BA01-E3D4FE471A38}" dt="2021-03-01T00:12:39.078" v="104" actId="20577"/>
        <pc:sldMkLst>
          <pc:docMk/>
          <pc:sldMk cId="2809197995" sldId="261"/>
        </pc:sldMkLst>
        <pc:spChg chg="mod">
          <ac:chgData name="Sharon Nichols" userId="a3843148fded5120" providerId="LiveId" clId="{E62A7A59-8D3D-4BDD-BA01-E3D4FE471A38}" dt="2021-03-01T00:12:39.078" v="104" actId="20577"/>
          <ac:spMkLst>
            <pc:docMk/>
            <pc:sldMk cId="2809197995" sldId="261"/>
            <ac:spMk id="3" creationId="{05748065-EE8B-44D8-96FF-27EF5EFC643C}"/>
          </ac:spMkLst>
        </pc:spChg>
      </pc:sldChg>
      <pc:sldChg chg="modNotesTx">
        <pc:chgData name="Sharon Nichols" userId="a3843148fded5120" providerId="LiveId" clId="{E62A7A59-8D3D-4BDD-BA01-E3D4FE471A38}" dt="2021-03-01T00:08:37.537" v="11" actId="20577"/>
        <pc:sldMkLst>
          <pc:docMk/>
          <pc:sldMk cId="791101098" sldId="262"/>
        </pc:sldMkLst>
      </pc:sldChg>
      <pc:sldChg chg="modSp mod">
        <pc:chgData name="Sharon Nichols" userId="a3843148fded5120" providerId="LiveId" clId="{E62A7A59-8D3D-4BDD-BA01-E3D4FE471A38}" dt="2021-03-01T00:11:48.069" v="24" actId="14"/>
        <pc:sldMkLst>
          <pc:docMk/>
          <pc:sldMk cId="2081177197" sldId="265"/>
        </pc:sldMkLst>
        <pc:spChg chg="mod">
          <ac:chgData name="Sharon Nichols" userId="a3843148fded5120" providerId="LiveId" clId="{E62A7A59-8D3D-4BDD-BA01-E3D4FE471A38}" dt="2021-03-01T00:11:48.069" v="24" actId="14"/>
          <ac:spMkLst>
            <pc:docMk/>
            <pc:sldMk cId="2081177197" sldId="265"/>
            <ac:spMk id="3" creationId="{1A07769F-634E-4050-A645-D1B551B31F80}"/>
          </ac:spMkLst>
        </pc:spChg>
      </pc:sldChg>
      <pc:sldChg chg="modNotesTx">
        <pc:chgData name="Sharon Nichols" userId="a3843148fded5120" providerId="LiveId" clId="{E62A7A59-8D3D-4BDD-BA01-E3D4FE471A38}" dt="2021-03-01T00:12:12.855" v="96" actId="113"/>
        <pc:sldMkLst>
          <pc:docMk/>
          <pc:sldMk cId="3035048191" sldId="266"/>
        </pc:sldMkLst>
      </pc:sldChg>
      <pc:sldChg chg="modSp mod">
        <pc:chgData name="Sharon Nichols" userId="a3843148fded5120" providerId="LiveId" clId="{E62A7A59-8D3D-4BDD-BA01-E3D4FE471A38}" dt="2021-03-01T00:09:18.779" v="13" actId="20577"/>
        <pc:sldMkLst>
          <pc:docMk/>
          <pc:sldMk cId="3529564900" sldId="270"/>
        </pc:sldMkLst>
        <pc:spChg chg="mod">
          <ac:chgData name="Sharon Nichols" userId="a3843148fded5120" providerId="LiveId" clId="{E62A7A59-8D3D-4BDD-BA01-E3D4FE471A38}" dt="2021-03-01T00:09:18.779" v="13" actId="20577"/>
          <ac:spMkLst>
            <pc:docMk/>
            <pc:sldMk cId="3529564900" sldId="270"/>
            <ac:spMk id="3" creationId="{5443C3E2-F046-4404-80DB-DDB1A00E912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AB5F-6826-4F5E-80C3-AF9A94C3A5F4}" type="datetimeFigureOut">
              <a:rPr lang="en-US" smtClean="0"/>
              <a:t>2/28/2021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11CED1-2FA0-446A-B621-278BC6FA121E}" type="slidenum">
              <a:rPr lang="en-US" smtClean="0"/>
              <a:t>‹#›</a:t>
            </a:fld>
            <a:endParaRPr lang="en-US"/>
          </a:p>
        </p:txBody>
      </p:sp>
    </p:spTree>
    <p:extLst>
      <p:ext uri="{BB962C8B-B14F-4D97-AF65-F5344CB8AC3E}">
        <p14:creationId xmlns:p14="http://schemas.microsoft.com/office/powerpoint/2010/main" val="2389125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 section of the AAF is self explanatory. Make sure the addresses listed for the President and the Treasurer match what you sent in on your DOO. </a:t>
            </a:r>
          </a:p>
        </p:txBody>
      </p:sp>
      <p:sp>
        <p:nvSpPr>
          <p:cNvPr id="4" name="Slide Number Placeholder 3"/>
          <p:cNvSpPr>
            <a:spLocks noGrp="1"/>
          </p:cNvSpPr>
          <p:nvPr>
            <p:ph type="sldNum" sz="quarter" idx="5"/>
          </p:nvPr>
        </p:nvSpPr>
        <p:spPr/>
        <p:txBody>
          <a:bodyPr/>
          <a:lstStyle/>
          <a:p>
            <a:fld id="{BC11CED1-2FA0-446A-B621-278BC6FA121E}" type="slidenum">
              <a:rPr lang="en-US" smtClean="0"/>
              <a:t>2</a:t>
            </a:fld>
            <a:endParaRPr lang="en-US"/>
          </a:p>
        </p:txBody>
      </p:sp>
    </p:spTree>
    <p:extLst>
      <p:ext uri="{BB962C8B-B14F-4D97-AF65-F5344CB8AC3E}">
        <p14:creationId xmlns:p14="http://schemas.microsoft.com/office/powerpoint/2010/main" val="1434180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11CED1-2FA0-446A-B621-278BC6FA121E}" type="slidenum">
              <a:rPr lang="en-US" smtClean="0"/>
              <a:t>13</a:t>
            </a:fld>
            <a:endParaRPr lang="en-US"/>
          </a:p>
        </p:txBody>
      </p:sp>
    </p:spTree>
    <p:extLst>
      <p:ext uri="{BB962C8B-B14F-4D97-AF65-F5344CB8AC3E}">
        <p14:creationId xmlns:p14="http://schemas.microsoft.com/office/powerpoint/2010/main" val="2062506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CHAPTERS DO NOT SEND REPORTS DIRECTLY TO AFSA HQ, BUT TO THEIR REGIONAL DIRECTOR</a:t>
            </a:r>
          </a:p>
        </p:txBody>
      </p:sp>
      <p:sp>
        <p:nvSpPr>
          <p:cNvPr id="4" name="Slide Number Placeholder 3"/>
          <p:cNvSpPr>
            <a:spLocks noGrp="1"/>
          </p:cNvSpPr>
          <p:nvPr>
            <p:ph type="sldNum" sz="quarter" idx="5"/>
          </p:nvPr>
        </p:nvSpPr>
        <p:spPr/>
        <p:txBody>
          <a:bodyPr/>
          <a:lstStyle/>
          <a:p>
            <a:fld id="{BC11CED1-2FA0-446A-B621-278BC6FA121E}" type="slidenum">
              <a:rPr lang="en-US" smtClean="0"/>
              <a:t>15</a:t>
            </a:fld>
            <a:endParaRPr lang="en-US"/>
          </a:p>
        </p:txBody>
      </p:sp>
    </p:spTree>
    <p:extLst>
      <p:ext uri="{BB962C8B-B14F-4D97-AF65-F5344CB8AC3E}">
        <p14:creationId xmlns:p14="http://schemas.microsoft.com/office/powerpoint/2010/main" val="1883134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 Chapter Activities/Visits – show chapter meeting dates, location and number of attendees. Show topics discussed and any voting results. Also show other meetings or activities and visits where the chapter was represented or participated in and list the action taken and results. For example: Month of the military child events, fun events, events with out base organizations (this will be important later)</a:t>
            </a:r>
          </a:p>
          <a:p>
            <a:endParaRPr lang="en-US" dirty="0"/>
          </a:p>
          <a:p>
            <a:r>
              <a:rPr lang="en-US" dirty="0"/>
              <a:t>Section 2: Americanism Activities/Projects – show chapter financially hosting/sponsorship of social events. Also show all chapter donations/contributions of funds to base units/other organizations. Where no chapter funds were involved, place number of hours in the project purpose line and put a zero in the expense column. Expenses</a:t>
            </a:r>
          </a:p>
          <a:p>
            <a:r>
              <a:rPr lang="en-US" dirty="0"/>
              <a:t>shown in this section must also be reported in Section 8 as Contributions.</a:t>
            </a:r>
          </a:p>
        </p:txBody>
      </p:sp>
      <p:sp>
        <p:nvSpPr>
          <p:cNvPr id="4" name="Slide Number Placeholder 3"/>
          <p:cNvSpPr>
            <a:spLocks noGrp="1"/>
          </p:cNvSpPr>
          <p:nvPr>
            <p:ph type="sldNum" sz="quarter" idx="5"/>
          </p:nvPr>
        </p:nvSpPr>
        <p:spPr/>
        <p:txBody>
          <a:bodyPr/>
          <a:lstStyle/>
          <a:p>
            <a:fld id="{BC11CED1-2FA0-446A-B621-278BC6FA121E}" type="slidenum">
              <a:rPr lang="en-US" smtClean="0"/>
              <a:t>3</a:t>
            </a:fld>
            <a:endParaRPr lang="en-US"/>
          </a:p>
        </p:txBody>
      </p:sp>
    </p:spTree>
    <p:extLst>
      <p:ext uri="{BB962C8B-B14F-4D97-AF65-F5344CB8AC3E}">
        <p14:creationId xmlns:p14="http://schemas.microsoft.com/office/powerpoint/2010/main" val="2245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3: Membership Activities – once you have entered the goals, check the AFSA website at the end of each quarter to obtain the chapter’s recruits and retentions and enter them. Only report the totals through the end of the quarter being reported. **this is a good time to compare what you know to what is being reported, contact HQ if you see any discrepancies. </a:t>
            </a:r>
          </a:p>
          <a:p>
            <a:endParaRPr lang="en-US" dirty="0"/>
          </a:p>
          <a:p>
            <a:r>
              <a:rPr lang="en-US" dirty="0"/>
              <a:t>Section 4: Legislative Activities -- show when items sent to you by AFSA HQ/Division 2 are forwarded to the chapter members/discussed during chapter meetings. Show any legislative events you did (</a:t>
            </a:r>
            <a:r>
              <a:rPr lang="en-US" dirty="0" err="1"/>
              <a:t>briefins</a:t>
            </a:r>
            <a:r>
              <a:rPr lang="en-US" dirty="0"/>
              <a:t>, LAW weeks, </a:t>
            </a:r>
            <a:r>
              <a:rPr lang="en-US" dirty="0" err="1"/>
              <a:t>etc</a:t>
            </a:r>
            <a:r>
              <a:rPr lang="en-US" dirty="0"/>
              <a:t>). Also show if members contacted their elected officials and the results (if known). </a:t>
            </a:r>
          </a:p>
        </p:txBody>
      </p:sp>
      <p:sp>
        <p:nvSpPr>
          <p:cNvPr id="4" name="Slide Number Placeholder 3"/>
          <p:cNvSpPr>
            <a:spLocks noGrp="1"/>
          </p:cNvSpPr>
          <p:nvPr>
            <p:ph type="sldNum" sz="quarter" idx="5"/>
          </p:nvPr>
        </p:nvSpPr>
        <p:spPr/>
        <p:txBody>
          <a:bodyPr/>
          <a:lstStyle/>
          <a:p>
            <a:fld id="{BC11CED1-2FA0-446A-B621-278BC6FA121E}" type="slidenum">
              <a:rPr lang="en-US" smtClean="0"/>
              <a:t>4</a:t>
            </a:fld>
            <a:endParaRPr lang="en-US"/>
          </a:p>
        </p:txBody>
      </p:sp>
    </p:spTree>
    <p:extLst>
      <p:ext uri="{BB962C8B-B14F-4D97-AF65-F5344CB8AC3E}">
        <p14:creationId xmlns:p14="http://schemas.microsoft.com/office/powerpoint/2010/main" val="4052929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5: Fundraising Activities – show all events to raise funds for the chapter – list the event, dates it ran, and the net income (total income minus expenses). Events shown here must also be reported in </a:t>
            </a:r>
            <a:r>
              <a:rPr lang="en-US" b="1" dirty="0"/>
              <a:t>Section 7.</a:t>
            </a:r>
          </a:p>
          <a:p>
            <a:endParaRPr lang="en-US" dirty="0"/>
          </a:p>
          <a:p>
            <a:r>
              <a:rPr lang="en-US" dirty="0"/>
              <a:t>Section 6: Additional Remarks/Comments – use this block for items not covered elsewhere (i.e., explain income being reported in </a:t>
            </a:r>
            <a:r>
              <a:rPr lang="en-US" b="1" dirty="0"/>
              <a:t>Section 7</a:t>
            </a:r>
            <a:r>
              <a:rPr lang="en-US" dirty="0"/>
              <a:t> as Miscellaneous and/or Other; or explain an error made in </a:t>
            </a:r>
            <a:r>
              <a:rPr lang="en-US" b="1" dirty="0"/>
              <a:t>Sections 7 or 8</a:t>
            </a:r>
            <a:r>
              <a:rPr lang="en-US" dirty="0"/>
              <a:t> of a previous report and being corrected in the current report; etc.).</a:t>
            </a:r>
          </a:p>
        </p:txBody>
      </p:sp>
      <p:sp>
        <p:nvSpPr>
          <p:cNvPr id="4" name="Slide Number Placeholder 3"/>
          <p:cNvSpPr>
            <a:spLocks noGrp="1"/>
          </p:cNvSpPr>
          <p:nvPr>
            <p:ph type="sldNum" sz="quarter" idx="5"/>
          </p:nvPr>
        </p:nvSpPr>
        <p:spPr/>
        <p:txBody>
          <a:bodyPr/>
          <a:lstStyle/>
          <a:p>
            <a:fld id="{BC11CED1-2FA0-446A-B621-278BC6FA121E}" type="slidenum">
              <a:rPr lang="en-US" smtClean="0"/>
              <a:t>5</a:t>
            </a:fld>
            <a:endParaRPr lang="en-US"/>
          </a:p>
        </p:txBody>
      </p:sp>
    </p:spTree>
    <p:extLst>
      <p:ext uri="{BB962C8B-B14F-4D97-AF65-F5344CB8AC3E}">
        <p14:creationId xmlns:p14="http://schemas.microsoft.com/office/powerpoint/2010/main" val="110659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7: Income-List Gross –</a:t>
            </a:r>
          </a:p>
          <a:p>
            <a:r>
              <a:rPr lang="en-US" dirty="0"/>
              <a:t>Administrative Support/Rebate -- list the amount you received from AFSA HQ for previous quarter’s administrative support payment and recruiting &amp; retention rebates.</a:t>
            </a:r>
          </a:p>
          <a:p>
            <a:r>
              <a:rPr lang="en-US" dirty="0"/>
              <a:t>Fundraising Activities -- list each event being accomplished and the Gross Amount received on a separate line. You only have five lines so title the events to fit the space; i.e., if you work at an arena/stadium that have different shows/events, instead of listing each show or event, title it Support XXX Arena/Stadium. (Individual events should be reported in </a:t>
            </a:r>
            <a:r>
              <a:rPr lang="en-US" b="1" dirty="0"/>
              <a:t>Section 5.)</a:t>
            </a:r>
          </a:p>
          <a:p>
            <a:r>
              <a:rPr lang="en-US" dirty="0"/>
              <a:t>Contributions – list total donations received by the chapter during the quarter.</a:t>
            </a:r>
          </a:p>
          <a:p>
            <a:r>
              <a:rPr lang="en-US" dirty="0"/>
              <a:t>Interest – list all interests and dividends received during the quarter.</a:t>
            </a:r>
          </a:p>
          <a:p>
            <a:r>
              <a:rPr lang="en-US" dirty="0"/>
              <a:t>Miscellaneous – list income received from other sources here; however, it should be explained in </a:t>
            </a:r>
            <a:r>
              <a:rPr lang="en-US" b="1" dirty="0"/>
              <a:t>Section 6.</a:t>
            </a:r>
          </a:p>
          <a:p>
            <a:r>
              <a:rPr lang="en-US" dirty="0"/>
              <a:t>Other – you may list membership dues collected here. Whatever the source of the income, it should be explained in </a:t>
            </a:r>
            <a:r>
              <a:rPr lang="en-US" b="1" dirty="0"/>
              <a:t>Section 6.</a:t>
            </a:r>
          </a:p>
          <a:p>
            <a:r>
              <a:rPr lang="en-US" b="1" dirty="0"/>
              <a:t>NOTE:  </a:t>
            </a:r>
            <a:r>
              <a:rPr lang="en-US" b="0" dirty="0"/>
              <a:t>Only include income physically received during the quarter – </a:t>
            </a:r>
            <a:r>
              <a:rPr lang="en-US" b="1" dirty="0"/>
              <a:t>do not </a:t>
            </a:r>
            <a:r>
              <a:rPr lang="en-US" b="0" dirty="0"/>
              <a:t>include expected income that has not been received</a:t>
            </a:r>
          </a:p>
        </p:txBody>
      </p:sp>
      <p:sp>
        <p:nvSpPr>
          <p:cNvPr id="4" name="Slide Number Placeholder 3"/>
          <p:cNvSpPr>
            <a:spLocks noGrp="1"/>
          </p:cNvSpPr>
          <p:nvPr>
            <p:ph type="sldNum" sz="quarter" idx="5"/>
          </p:nvPr>
        </p:nvSpPr>
        <p:spPr/>
        <p:txBody>
          <a:bodyPr/>
          <a:lstStyle/>
          <a:p>
            <a:fld id="{BC11CED1-2FA0-446A-B621-278BC6FA121E}" type="slidenum">
              <a:rPr lang="en-US" smtClean="0"/>
              <a:t>7</a:t>
            </a:fld>
            <a:endParaRPr lang="en-US"/>
          </a:p>
        </p:txBody>
      </p:sp>
    </p:spTree>
    <p:extLst>
      <p:ext uri="{BB962C8B-B14F-4D97-AF65-F5344CB8AC3E}">
        <p14:creationId xmlns:p14="http://schemas.microsoft.com/office/powerpoint/2010/main" val="2726476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8: Expenses –</a:t>
            </a:r>
          </a:p>
          <a:p>
            <a:r>
              <a:rPr lang="en-US" dirty="0"/>
              <a:t>Awards – enter the amount spent in honoring Chapter members and others for outstanding service to the Chapter. Do you sponsor ALS awards? </a:t>
            </a:r>
          </a:p>
          <a:p>
            <a:r>
              <a:rPr lang="en-US" dirty="0"/>
              <a:t>Contributions – enter total donations the Chapter made in financial funds to unit organizations and other organizations. (Individual donations should be listed in </a:t>
            </a:r>
            <a:r>
              <a:rPr lang="en-US" b="1" dirty="0"/>
              <a:t>Section 2</a:t>
            </a:r>
            <a:r>
              <a:rPr lang="en-US" dirty="0"/>
              <a:t>.)</a:t>
            </a:r>
          </a:p>
          <a:p>
            <a:r>
              <a:rPr lang="en-US" dirty="0"/>
              <a:t>Conventions/Meetings – enter total amount the chapter spent to send representatives to the Division and AFSA International conventions and any area meetings attended where a fee was required.</a:t>
            </a:r>
          </a:p>
          <a:p>
            <a:r>
              <a:rPr lang="en-US" dirty="0"/>
              <a:t>Fundraising Activities – enter expenses spent in support of raising funds for the chapter.</a:t>
            </a:r>
          </a:p>
          <a:p>
            <a:r>
              <a:rPr lang="en-US" dirty="0"/>
              <a:t>Office Expense – enter amount spent on general office supplies (i.e., paper, envelopes, stamps, etc.).</a:t>
            </a:r>
          </a:p>
          <a:p>
            <a:r>
              <a:rPr lang="en-US" dirty="0"/>
              <a:t>Social Functions –enter amount expended on social functions (i.e., picnics, meeting lunches, etc.). (This should also be shown in </a:t>
            </a:r>
            <a:r>
              <a:rPr lang="en-US" b="1" dirty="0"/>
              <a:t>Section 2</a:t>
            </a:r>
            <a:r>
              <a:rPr lang="en-US" dirty="0"/>
              <a:t>.)</a:t>
            </a:r>
          </a:p>
          <a:p>
            <a:r>
              <a:rPr lang="en-US" dirty="0"/>
              <a:t>List any other Category on the five blank lines and enter the amount expended for each for each quarter.  </a:t>
            </a:r>
            <a:r>
              <a:rPr lang="en-US" b="1" dirty="0"/>
              <a:t>Some chapter make the additional lines match their budget lines; this allows them to track what was budgeted versus spent in one location. </a:t>
            </a:r>
            <a:endParaRPr lang="en-US" dirty="0"/>
          </a:p>
          <a:p>
            <a:r>
              <a:rPr lang="en-US" dirty="0"/>
              <a:t>Due to the limited space, do not list individual events.</a:t>
            </a:r>
          </a:p>
        </p:txBody>
      </p:sp>
      <p:sp>
        <p:nvSpPr>
          <p:cNvPr id="4" name="Slide Number Placeholder 3"/>
          <p:cNvSpPr>
            <a:spLocks noGrp="1"/>
          </p:cNvSpPr>
          <p:nvPr>
            <p:ph type="sldNum" sz="quarter" idx="5"/>
          </p:nvPr>
        </p:nvSpPr>
        <p:spPr/>
        <p:txBody>
          <a:bodyPr/>
          <a:lstStyle/>
          <a:p>
            <a:fld id="{BC11CED1-2FA0-446A-B621-278BC6FA121E}" type="slidenum">
              <a:rPr lang="en-US" smtClean="0"/>
              <a:t>8</a:t>
            </a:fld>
            <a:endParaRPr lang="en-US"/>
          </a:p>
        </p:txBody>
      </p:sp>
    </p:spTree>
    <p:extLst>
      <p:ext uri="{BB962C8B-B14F-4D97-AF65-F5344CB8AC3E}">
        <p14:creationId xmlns:p14="http://schemas.microsoft.com/office/powerpoint/2010/main" val="1858352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9: Fund Balance – Beginning Fund Balance -- at the beginning of each year, enter the Ending Fund Balance from the previous year’s 4th quarter report. The form will automatically recalculate the Ending Fund Balance for each quarter as figures are entered. </a:t>
            </a:r>
            <a:r>
              <a:rPr lang="en-US" b="1" dirty="0"/>
              <a:t>For each period being reported ensure the Fund &amp; Bank must balance to “0” block at the far right is $0.00.  ***This is the number one mistake on most first quarter reports***</a:t>
            </a:r>
          </a:p>
        </p:txBody>
      </p:sp>
      <p:sp>
        <p:nvSpPr>
          <p:cNvPr id="4" name="Slide Number Placeholder 3"/>
          <p:cNvSpPr>
            <a:spLocks noGrp="1"/>
          </p:cNvSpPr>
          <p:nvPr>
            <p:ph type="sldNum" sz="quarter" idx="5"/>
          </p:nvPr>
        </p:nvSpPr>
        <p:spPr/>
        <p:txBody>
          <a:bodyPr/>
          <a:lstStyle/>
          <a:p>
            <a:fld id="{BC11CED1-2FA0-446A-B621-278BC6FA121E}" type="slidenum">
              <a:rPr lang="en-US" smtClean="0"/>
              <a:t>9</a:t>
            </a:fld>
            <a:endParaRPr lang="en-US"/>
          </a:p>
        </p:txBody>
      </p:sp>
    </p:spTree>
    <p:extLst>
      <p:ext uri="{BB962C8B-B14F-4D97-AF65-F5344CB8AC3E}">
        <p14:creationId xmlns:p14="http://schemas.microsoft.com/office/powerpoint/2010/main" val="1460227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10: Accounts Information and Cash on Hand – list financial institutions that you have accounts with (i.e., checking account, saving account, certificate of deposits, investment accounts, etc.). If you have more accounts than the space allow, in block 4 enter “See Attached Sheet” and enter the total of the amount from the attached sheet in the Amount Balance 4 block. On a separate sheet of paper and enter each account in the same format as shown on the original form.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solidFill>
                  <a:srgbClr val="FF0000"/>
                </a:solidFill>
              </a:rPr>
              <a:t>NOTE:  </a:t>
            </a:r>
            <a:r>
              <a:rPr lang="en-US" i="1" dirty="0">
                <a:solidFill>
                  <a:srgbClr val="FF0000"/>
                </a:solidFill>
              </a:rPr>
              <a:t>The balance in each account should be the bank balance at the end of the month of the quarter being reported on minus any outstanding checks.  Deposits to accounts are based on the actual date of deposit, not when funds are received.  AFSA does not conduct financial operations using cash, all income and expenses are to go through the chapter bank account(s) to ensure proper record keeping. </a:t>
            </a:r>
            <a:r>
              <a:rPr lang="en-US" b="1" i="1" dirty="0">
                <a:solidFill>
                  <a:srgbClr val="FF0000"/>
                </a:solidFill>
              </a:rPr>
              <a:t>This number does not have to match your Section 9 number. </a:t>
            </a:r>
          </a:p>
          <a:p>
            <a:endParaRPr lang="en-US" dirty="0"/>
          </a:p>
          <a:p>
            <a:endParaRPr lang="en-US" dirty="0"/>
          </a:p>
          <a:p>
            <a:r>
              <a:rPr lang="en-US" dirty="0"/>
              <a:t>Certification block – enter the President’s/Vice President’s and Treasurer’s name and the current date the report was prepared and submitted. **you can sign in PDF or wet sign**</a:t>
            </a:r>
          </a:p>
          <a:p>
            <a:endParaRPr lang="en-US" dirty="0"/>
          </a:p>
          <a:p>
            <a:r>
              <a:rPr lang="en-US" dirty="0"/>
              <a:t>***DO NOT use the submit to </a:t>
            </a:r>
            <a:r>
              <a:rPr lang="en-US" dirty="0" err="1"/>
              <a:t>Div</a:t>
            </a:r>
            <a:r>
              <a:rPr lang="en-US" dirty="0"/>
              <a:t> Pres button. See next slides for info on where to send the report. </a:t>
            </a:r>
          </a:p>
          <a:p>
            <a:endParaRPr lang="en-US" dirty="0"/>
          </a:p>
        </p:txBody>
      </p:sp>
      <p:sp>
        <p:nvSpPr>
          <p:cNvPr id="4" name="Slide Number Placeholder 3"/>
          <p:cNvSpPr>
            <a:spLocks noGrp="1"/>
          </p:cNvSpPr>
          <p:nvPr>
            <p:ph type="sldNum" sz="quarter" idx="5"/>
          </p:nvPr>
        </p:nvSpPr>
        <p:spPr/>
        <p:txBody>
          <a:bodyPr/>
          <a:lstStyle/>
          <a:p>
            <a:fld id="{BC11CED1-2FA0-446A-B621-278BC6FA121E}" type="slidenum">
              <a:rPr lang="en-US" smtClean="0"/>
              <a:t>11</a:t>
            </a:fld>
            <a:endParaRPr lang="en-US"/>
          </a:p>
        </p:txBody>
      </p:sp>
    </p:spTree>
    <p:extLst>
      <p:ext uri="{BB962C8B-B14F-4D97-AF65-F5344CB8AC3E}">
        <p14:creationId xmlns:p14="http://schemas.microsoft.com/office/powerpoint/2010/main" val="677637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X’s are the year</a:t>
            </a:r>
          </a:p>
        </p:txBody>
      </p:sp>
      <p:sp>
        <p:nvSpPr>
          <p:cNvPr id="4" name="Slide Number Placeholder 3"/>
          <p:cNvSpPr>
            <a:spLocks noGrp="1"/>
          </p:cNvSpPr>
          <p:nvPr>
            <p:ph type="sldNum" sz="quarter" idx="5"/>
          </p:nvPr>
        </p:nvSpPr>
        <p:spPr/>
        <p:txBody>
          <a:bodyPr/>
          <a:lstStyle/>
          <a:p>
            <a:fld id="{BC11CED1-2FA0-446A-B621-278BC6FA121E}" type="slidenum">
              <a:rPr lang="en-US" smtClean="0"/>
              <a:t>12</a:t>
            </a:fld>
            <a:endParaRPr lang="en-US"/>
          </a:p>
        </p:txBody>
      </p:sp>
    </p:spTree>
    <p:extLst>
      <p:ext uri="{BB962C8B-B14F-4D97-AF65-F5344CB8AC3E}">
        <p14:creationId xmlns:p14="http://schemas.microsoft.com/office/powerpoint/2010/main" val="194153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3B7E-4588-4777-8FEF-361801C111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E19500-7D31-4332-9663-C60F38E422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781AB8-09AB-4094-AC2B-B570C76FDD2A}"/>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5" name="Footer Placeholder 4">
            <a:extLst>
              <a:ext uri="{FF2B5EF4-FFF2-40B4-BE49-F238E27FC236}">
                <a16:creationId xmlns:a16="http://schemas.microsoft.com/office/drawing/2014/main" id="{55259217-ACA6-473C-BE95-39736973D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5D8F7-5E12-4CD9-BCDB-D45841A1B387}"/>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402030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58493-20A3-4283-ABCA-0891B45A48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37C671-6111-4C0D-984A-9FFA7B522D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C235EE-8AB5-499C-B6FE-D7880451DCEA}"/>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5" name="Footer Placeholder 4">
            <a:extLst>
              <a:ext uri="{FF2B5EF4-FFF2-40B4-BE49-F238E27FC236}">
                <a16:creationId xmlns:a16="http://schemas.microsoft.com/office/drawing/2014/main" id="{549636B5-2338-435F-A32D-B2B770418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CF22C-EEA5-48A0-8738-D76A9AFDC80F}"/>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326289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64F855-6AE1-4A67-8E94-2F51F85B8B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7E40AC-A03B-4759-85AA-16833FA1D3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39D10-F909-43A8-8D79-759459E40946}"/>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5" name="Footer Placeholder 4">
            <a:extLst>
              <a:ext uri="{FF2B5EF4-FFF2-40B4-BE49-F238E27FC236}">
                <a16:creationId xmlns:a16="http://schemas.microsoft.com/office/drawing/2014/main" id="{E33021C2-12ED-4F08-AE7B-D6C43B923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3E150-0FD0-4137-A281-02FA5F5EDAB9}"/>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344178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C1DB-518C-4693-942C-E782669E00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6094D0-DB8F-4B0C-8716-03F2457569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E13067-1985-4E1C-B5CB-76103BE7047E}"/>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5" name="Footer Placeholder 4">
            <a:extLst>
              <a:ext uri="{FF2B5EF4-FFF2-40B4-BE49-F238E27FC236}">
                <a16:creationId xmlns:a16="http://schemas.microsoft.com/office/drawing/2014/main" id="{A3F8375C-BCEB-4C68-8C5C-34CFE98B85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7DD987-BE0F-41B1-9F5B-5396E9271902}"/>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176815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7326D-6BA2-45DC-AC1B-27E4214D1C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4E40D2-F762-4FAA-B172-B919B43560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C387DE-CEAD-456C-9C84-767E05352FBA}"/>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5" name="Footer Placeholder 4">
            <a:extLst>
              <a:ext uri="{FF2B5EF4-FFF2-40B4-BE49-F238E27FC236}">
                <a16:creationId xmlns:a16="http://schemas.microsoft.com/office/drawing/2014/main" id="{1C6BE6CD-B2F2-494F-B5C0-D792D57CF4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C8D55-5DE3-4C3C-8D10-CB2B0EFEA0D8}"/>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348566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A6395-58E1-47E1-ADA8-E2374DB069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5A70E-F373-482E-94B0-77DD6668D2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F38432-E3F2-4D37-93DC-9CB16008DF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EBDC-3D0B-4786-9648-D67C9047A8DF}"/>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6" name="Footer Placeholder 5">
            <a:extLst>
              <a:ext uri="{FF2B5EF4-FFF2-40B4-BE49-F238E27FC236}">
                <a16:creationId xmlns:a16="http://schemas.microsoft.com/office/drawing/2014/main" id="{CF8A1359-7985-4242-A2CC-E075B19948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C2276-3291-4A09-AC16-9693697FAAD2}"/>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67640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C9A8-9D30-4D0C-AE90-EF727D2B3B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D9A61-65AF-44CB-9757-88B94E4B8D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D77F96-488B-4E35-BB39-80F578A18F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62EEF1-710C-4921-9B41-3EBC9C3AA4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E86890-4B26-4D30-9163-7312CB42DF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47AB85-CE5A-4F33-B2DF-6ED9106A1DCA}"/>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8" name="Footer Placeholder 7">
            <a:extLst>
              <a:ext uri="{FF2B5EF4-FFF2-40B4-BE49-F238E27FC236}">
                <a16:creationId xmlns:a16="http://schemas.microsoft.com/office/drawing/2014/main" id="{A288E865-B6E3-46B5-BE3F-F2A4F7B8DD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2D7B87-F455-49CC-9BAF-998E2E4C2C65}"/>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2256859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0257-A6E5-45D5-9AD0-81B5D432C6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295B15-FB10-4D93-84F6-4C699B2CCCF8}"/>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4" name="Footer Placeholder 3">
            <a:extLst>
              <a:ext uri="{FF2B5EF4-FFF2-40B4-BE49-F238E27FC236}">
                <a16:creationId xmlns:a16="http://schemas.microsoft.com/office/drawing/2014/main" id="{02BC2F48-D9FF-42CD-AD2A-388D3824F1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9832DC-B4BA-4E60-93EA-F0DB3F625054}"/>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102755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045B5F-54ED-4B66-BE3E-6F49EE350C7D}"/>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3" name="Footer Placeholder 2">
            <a:extLst>
              <a:ext uri="{FF2B5EF4-FFF2-40B4-BE49-F238E27FC236}">
                <a16:creationId xmlns:a16="http://schemas.microsoft.com/office/drawing/2014/main" id="{AA2C3325-E2C7-4F58-A604-47571B7FA8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189F2A-F7A5-4252-ACAC-84AFC5726BF6}"/>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400645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EE1E-0554-4D64-8C0F-EB4F4D435C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24A1EC-BCDE-48B5-9E28-F89ABFECAC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6CAB07-D5F0-468E-9EB6-2A1708134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477B7B-D8F9-4EFB-BB63-F7CDB18697A5}"/>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6" name="Footer Placeholder 5">
            <a:extLst>
              <a:ext uri="{FF2B5EF4-FFF2-40B4-BE49-F238E27FC236}">
                <a16:creationId xmlns:a16="http://schemas.microsoft.com/office/drawing/2014/main" id="{9BBD61AB-BDDF-41E0-BEC7-04A90F8A48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743A86-C17E-4D53-A3A2-FB4F40CE528A}"/>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9143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DD8A-CF9C-4017-A513-C7092F77A7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4F5614-89F0-4D30-9C57-33172A964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F5DAAC-0F70-4593-8408-851AE25074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8EC658-50FB-4B31-8B3C-A2D28B90F6CE}"/>
              </a:ext>
            </a:extLst>
          </p:cNvPr>
          <p:cNvSpPr>
            <a:spLocks noGrp="1"/>
          </p:cNvSpPr>
          <p:nvPr>
            <p:ph type="dt" sz="half" idx="10"/>
          </p:nvPr>
        </p:nvSpPr>
        <p:spPr/>
        <p:txBody>
          <a:bodyPr/>
          <a:lstStyle/>
          <a:p>
            <a:fld id="{AA279AA6-C8A5-499A-ADF3-5A8F38D038DE}" type="datetimeFigureOut">
              <a:rPr lang="en-US" smtClean="0"/>
              <a:t>2/28/2021</a:t>
            </a:fld>
            <a:endParaRPr lang="en-US"/>
          </a:p>
        </p:txBody>
      </p:sp>
      <p:sp>
        <p:nvSpPr>
          <p:cNvPr id="6" name="Footer Placeholder 5">
            <a:extLst>
              <a:ext uri="{FF2B5EF4-FFF2-40B4-BE49-F238E27FC236}">
                <a16:creationId xmlns:a16="http://schemas.microsoft.com/office/drawing/2014/main" id="{6B8FCA27-C946-4841-9BC6-FE1404311B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CB7F1-DF59-46A2-BDF5-8CAEA8C013D6}"/>
              </a:ext>
            </a:extLst>
          </p:cNvPr>
          <p:cNvSpPr>
            <a:spLocks noGrp="1"/>
          </p:cNvSpPr>
          <p:nvPr>
            <p:ph type="sldNum" sz="quarter" idx="12"/>
          </p:nvPr>
        </p:nvSpPr>
        <p:spPr/>
        <p:txBody>
          <a:bodyPr/>
          <a:lstStyle/>
          <a:p>
            <a:fld id="{45520E8F-52BD-4F10-A6BC-86773FDBA04E}" type="slidenum">
              <a:rPr lang="en-US" smtClean="0"/>
              <a:t>‹#›</a:t>
            </a:fld>
            <a:endParaRPr lang="en-US"/>
          </a:p>
        </p:txBody>
      </p:sp>
    </p:spTree>
    <p:extLst>
      <p:ext uri="{BB962C8B-B14F-4D97-AF65-F5344CB8AC3E}">
        <p14:creationId xmlns:p14="http://schemas.microsoft.com/office/powerpoint/2010/main" val="260018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B0292D-3A89-4552-9D58-13F5940C90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832ECE-6538-4EA3-AB0C-FAF09AEEA4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647F78-AE96-4DDA-87D3-4D7FE7DB2F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79AA6-C8A5-499A-ADF3-5A8F38D038DE}" type="datetimeFigureOut">
              <a:rPr lang="en-US" smtClean="0"/>
              <a:t>2/28/2021</a:t>
            </a:fld>
            <a:endParaRPr lang="en-US"/>
          </a:p>
        </p:txBody>
      </p:sp>
      <p:sp>
        <p:nvSpPr>
          <p:cNvPr id="5" name="Footer Placeholder 4">
            <a:extLst>
              <a:ext uri="{FF2B5EF4-FFF2-40B4-BE49-F238E27FC236}">
                <a16:creationId xmlns:a16="http://schemas.microsoft.com/office/drawing/2014/main" id="{E3812B9D-1C60-49E9-9CCD-9AE5440CE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F43A8C-A3CC-4F22-8C6A-3A2F47E82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20E8F-52BD-4F10-A6BC-86773FDBA04E}" type="slidenum">
              <a:rPr lang="en-US" smtClean="0"/>
              <a:t>‹#›</a:t>
            </a:fld>
            <a:endParaRPr lang="en-US"/>
          </a:p>
        </p:txBody>
      </p:sp>
    </p:spTree>
    <p:extLst>
      <p:ext uri="{BB962C8B-B14F-4D97-AF65-F5344CB8AC3E}">
        <p14:creationId xmlns:p14="http://schemas.microsoft.com/office/powerpoint/2010/main" val="195753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ichmansfield55@gmail.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AFSADiv2RD5XX@gmail.com" TargetMode="External"/><Relationship Id="rId4" Type="http://schemas.openxmlformats.org/officeDocument/2006/relationships/hyperlink" Target="mailto:mlgretired@ao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CEB5-7026-4CB7-87B4-AF1A144D8C1A}"/>
              </a:ext>
            </a:extLst>
          </p:cNvPr>
          <p:cNvSpPr>
            <a:spLocks noGrp="1"/>
          </p:cNvSpPr>
          <p:nvPr>
            <p:ph type="ctrTitle"/>
          </p:nvPr>
        </p:nvSpPr>
        <p:spPr/>
        <p:txBody>
          <a:bodyPr/>
          <a:lstStyle/>
          <a:p>
            <a:r>
              <a:rPr lang="en-US" dirty="0"/>
              <a:t>Quarterly AAF and Submitting Reports</a:t>
            </a:r>
          </a:p>
        </p:txBody>
      </p:sp>
      <p:sp>
        <p:nvSpPr>
          <p:cNvPr id="3" name="Subtitle 2">
            <a:extLst>
              <a:ext uri="{FF2B5EF4-FFF2-40B4-BE49-F238E27FC236}">
                <a16:creationId xmlns:a16="http://schemas.microsoft.com/office/drawing/2014/main" id="{62C0ED03-3635-49B3-BE1F-9C40160D336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386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BA45B-542F-4168-99B3-0B8CB28B7B96}"/>
              </a:ext>
            </a:extLst>
          </p:cNvPr>
          <p:cNvSpPr>
            <a:spLocks noGrp="1"/>
          </p:cNvSpPr>
          <p:nvPr>
            <p:ph type="title"/>
          </p:nvPr>
        </p:nvSpPr>
        <p:spPr/>
        <p:txBody>
          <a:bodyPr/>
          <a:lstStyle/>
          <a:p>
            <a:r>
              <a:rPr lang="en-US" dirty="0"/>
              <a:t>Notes for Sections 7, 8, and 9</a:t>
            </a:r>
          </a:p>
        </p:txBody>
      </p:sp>
      <p:sp>
        <p:nvSpPr>
          <p:cNvPr id="3" name="Content Placeholder 2">
            <a:extLst>
              <a:ext uri="{FF2B5EF4-FFF2-40B4-BE49-F238E27FC236}">
                <a16:creationId xmlns:a16="http://schemas.microsoft.com/office/drawing/2014/main" id="{1A07769F-634E-4050-A645-D1B551B31F80}"/>
              </a:ext>
            </a:extLst>
          </p:cNvPr>
          <p:cNvSpPr>
            <a:spLocks noGrp="1"/>
          </p:cNvSpPr>
          <p:nvPr>
            <p:ph idx="1"/>
          </p:nvPr>
        </p:nvSpPr>
        <p:spPr/>
        <p:txBody>
          <a:bodyPr>
            <a:normAutofit/>
          </a:bodyPr>
          <a:lstStyle/>
          <a:p>
            <a:r>
              <a:rPr lang="en-US" dirty="0"/>
              <a:t>You may not change/delete/omit any financial figures reported in these sections on previous reports. </a:t>
            </a:r>
          </a:p>
          <a:p>
            <a:r>
              <a:rPr lang="en-US" dirty="0"/>
              <a:t>This is a running record of the Chapter’s financials for the year.</a:t>
            </a:r>
          </a:p>
          <a:p>
            <a:r>
              <a:rPr lang="en-US" dirty="0"/>
              <a:t>Starting with the second quarter report through the fourth quarter report, use the previous quarter report.</a:t>
            </a:r>
          </a:p>
          <a:p>
            <a:r>
              <a:rPr lang="en-US" dirty="0"/>
              <a:t>This will not always match what is in your checking account. </a:t>
            </a:r>
          </a:p>
          <a:p>
            <a:pPr marL="0" indent="0">
              <a:buNone/>
            </a:pPr>
            <a:endParaRPr lang="en-US" dirty="0"/>
          </a:p>
        </p:txBody>
      </p:sp>
    </p:spTree>
    <p:extLst>
      <p:ext uri="{BB962C8B-B14F-4D97-AF65-F5344CB8AC3E}">
        <p14:creationId xmlns:p14="http://schemas.microsoft.com/office/powerpoint/2010/main" val="2081177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991B-679C-4FC3-B46B-FF5FC6B55D7C}"/>
              </a:ext>
            </a:extLst>
          </p:cNvPr>
          <p:cNvSpPr>
            <a:spLocks noGrp="1"/>
          </p:cNvSpPr>
          <p:nvPr>
            <p:ph type="title"/>
          </p:nvPr>
        </p:nvSpPr>
        <p:spPr/>
        <p:txBody>
          <a:bodyPr/>
          <a:lstStyle/>
          <a:p>
            <a:r>
              <a:rPr lang="en-US" dirty="0"/>
              <a:t>Section 10</a:t>
            </a:r>
          </a:p>
        </p:txBody>
      </p:sp>
      <p:pic>
        <p:nvPicPr>
          <p:cNvPr id="5" name="Content Placeholder 4">
            <a:extLst>
              <a:ext uri="{FF2B5EF4-FFF2-40B4-BE49-F238E27FC236}">
                <a16:creationId xmlns:a16="http://schemas.microsoft.com/office/drawing/2014/main" id="{C2004CCF-6F4A-449D-AD02-451F10DBA487}"/>
              </a:ext>
            </a:extLst>
          </p:cNvPr>
          <p:cNvPicPr>
            <a:picLocks noGrp="1" noChangeAspect="1"/>
          </p:cNvPicPr>
          <p:nvPr>
            <p:ph idx="1"/>
          </p:nvPr>
        </p:nvPicPr>
        <p:blipFill>
          <a:blip r:embed="rId3"/>
          <a:stretch>
            <a:fillRect/>
          </a:stretch>
        </p:blipFill>
        <p:spPr>
          <a:xfrm>
            <a:off x="1809346" y="1690688"/>
            <a:ext cx="8989674" cy="4921807"/>
          </a:xfrm>
        </p:spPr>
      </p:pic>
    </p:spTree>
    <p:extLst>
      <p:ext uri="{BB962C8B-B14F-4D97-AF65-F5344CB8AC3E}">
        <p14:creationId xmlns:p14="http://schemas.microsoft.com/office/powerpoint/2010/main" val="303504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A7C10-6EF9-49EF-907D-94179686DA2C}"/>
              </a:ext>
            </a:extLst>
          </p:cNvPr>
          <p:cNvSpPr>
            <a:spLocks noGrp="1"/>
          </p:cNvSpPr>
          <p:nvPr>
            <p:ph type="title"/>
          </p:nvPr>
        </p:nvSpPr>
        <p:spPr/>
        <p:txBody>
          <a:bodyPr/>
          <a:lstStyle/>
          <a:p>
            <a:r>
              <a:rPr lang="en-US" dirty="0"/>
              <a:t>AFSA File names and Due dates</a:t>
            </a:r>
          </a:p>
        </p:txBody>
      </p:sp>
      <p:sp>
        <p:nvSpPr>
          <p:cNvPr id="3" name="Content Placeholder 2">
            <a:extLst>
              <a:ext uri="{FF2B5EF4-FFF2-40B4-BE49-F238E27FC236}">
                <a16:creationId xmlns:a16="http://schemas.microsoft.com/office/drawing/2014/main" id="{3DC13EC7-585E-400D-B52C-642F096FD18D}"/>
              </a:ext>
            </a:extLst>
          </p:cNvPr>
          <p:cNvSpPr>
            <a:spLocks noGrp="1"/>
          </p:cNvSpPr>
          <p:nvPr>
            <p:ph idx="1"/>
          </p:nvPr>
        </p:nvSpPr>
        <p:spPr>
          <a:xfrm>
            <a:off x="389105" y="1517514"/>
            <a:ext cx="14377481" cy="7354111"/>
          </a:xfrm>
        </p:spPr>
        <p:txBody>
          <a:bodyPr>
            <a:noAutofit/>
          </a:bodyPr>
          <a:lstStyle/>
          <a:p>
            <a:r>
              <a:rPr lang="en-US" sz="1300" dirty="0"/>
              <a:t>ANNUAL BUDGET: File Name </a:t>
            </a:r>
            <a:r>
              <a:rPr lang="en-US" sz="1300" b="1" dirty="0"/>
              <a:t>F0499 CY20XX Annual Budget</a:t>
            </a:r>
          </a:p>
          <a:p>
            <a:pPr lvl="1"/>
            <a:r>
              <a:rPr lang="en-US" sz="1300" dirty="0"/>
              <a:t>Due by 15 January each year for the current year.</a:t>
            </a:r>
          </a:p>
          <a:p>
            <a:r>
              <a:rPr lang="en-US" sz="1300" dirty="0"/>
              <a:t>ANNUAL AUDIT: File name: </a:t>
            </a:r>
            <a:r>
              <a:rPr lang="en-US" sz="1300" b="1" dirty="0"/>
              <a:t>F0499 CY20XX Annual Audit</a:t>
            </a:r>
          </a:p>
          <a:p>
            <a:pPr lvl="1"/>
            <a:r>
              <a:rPr lang="en-US" sz="1300" dirty="0"/>
              <a:t>for the previous year </a:t>
            </a:r>
          </a:p>
          <a:p>
            <a:pPr lvl="1"/>
            <a:r>
              <a:rPr lang="en-US" sz="1300" dirty="0"/>
              <a:t>due by 15 February of the current year.</a:t>
            </a:r>
          </a:p>
          <a:p>
            <a:r>
              <a:rPr lang="en-US" sz="1300" dirty="0"/>
              <a:t>DOO (Directory of Officers): </a:t>
            </a:r>
          </a:p>
          <a:p>
            <a:pPr lvl="1"/>
            <a:r>
              <a:rPr lang="en-US" sz="1300" dirty="0"/>
              <a:t>Post Election DOO, due by 15 Feb: File Name </a:t>
            </a:r>
            <a:r>
              <a:rPr lang="en-US" sz="1300" b="1" dirty="0"/>
              <a:t>F0499 C20XX DOO FEB 20XX</a:t>
            </a:r>
          </a:p>
          <a:p>
            <a:pPr lvl="1"/>
            <a:r>
              <a:rPr lang="en-US" sz="1300" dirty="0"/>
              <a:t>Due within 15 days of updates to any (or all) officers after initial DOO: </a:t>
            </a:r>
            <a:r>
              <a:rPr lang="en-US" sz="1300" b="1" dirty="0"/>
              <a:t>F0499 CY20XX DOO FEB XXXX F0499 CY20XX DOO (U) AUG </a:t>
            </a:r>
          </a:p>
          <a:p>
            <a:pPr marL="457200" lvl="1" indent="0">
              <a:buNone/>
            </a:pPr>
            <a:r>
              <a:rPr lang="en-US" sz="1300" dirty="0"/>
              <a:t>***NOTE: An updated DOO is treated as a completely new DOO and replaces your previous DOO***</a:t>
            </a:r>
          </a:p>
          <a:p>
            <a:r>
              <a:rPr lang="en-US" sz="1300" dirty="0"/>
              <a:t>Group Filing Authorization Form/ Form 990: File Name </a:t>
            </a:r>
            <a:r>
              <a:rPr lang="en-US" sz="1300" b="1" dirty="0"/>
              <a:t>F0499 CY20XX Group Filing</a:t>
            </a:r>
          </a:p>
          <a:p>
            <a:pPr lvl="1"/>
            <a:r>
              <a:rPr lang="en-US" sz="1300" dirty="0"/>
              <a:t>due by 15 November of the current year.</a:t>
            </a:r>
          </a:p>
          <a:p>
            <a:pPr marL="457200" lvl="1" indent="0">
              <a:buNone/>
            </a:pPr>
            <a:endParaRPr lang="en-US" sz="1300" dirty="0"/>
          </a:p>
          <a:p>
            <a:pPr marL="457200" lvl="1" indent="0">
              <a:buNone/>
            </a:pPr>
            <a:r>
              <a:rPr lang="en-US" sz="1300" dirty="0"/>
              <a:t>****Chapter numbering should be F then your chapter number in four-digit format. For example, F0358, F0404, F0554****</a:t>
            </a:r>
          </a:p>
          <a:p>
            <a:pPr marL="457200" lvl="1" indent="0">
              <a:buNone/>
            </a:pPr>
            <a:r>
              <a:rPr lang="en-US" sz="1300" dirty="0"/>
              <a:t>*****CY20XX- means the last two digits should be the calendar year, CY2021*****</a:t>
            </a:r>
          </a:p>
          <a:p>
            <a:pPr marL="457200" lvl="1" indent="0">
              <a:buNone/>
            </a:pPr>
            <a:endParaRPr lang="en-US" sz="1300" dirty="0"/>
          </a:p>
          <a:p>
            <a:endParaRPr lang="en-US" sz="1300" dirty="0"/>
          </a:p>
        </p:txBody>
      </p:sp>
    </p:spTree>
    <p:extLst>
      <p:ext uri="{BB962C8B-B14F-4D97-AF65-F5344CB8AC3E}">
        <p14:creationId xmlns:p14="http://schemas.microsoft.com/office/powerpoint/2010/main" val="3657014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A7C10-6EF9-49EF-907D-94179686DA2C}"/>
              </a:ext>
            </a:extLst>
          </p:cNvPr>
          <p:cNvSpPr>
            <a:spLocks noGrp="1"/>
          </p:cNvSpPr>
          <p:nvPr>
            <p:ph type="title"/>
          </p:nvPr>
        </p:nvSpPr>
        <p:spPr/>
        <p:txBody>
          <a:bodyPr/>
          <a:lstStyle/>
          <a:p>
            <a:r>
              <a:rPr lang="en-US" dirty="0"/>
              <a:t>AFSA File names and Due dates</a:t>
            </a:r>
          </a:p>
        </p:txBody>
      </p:sp>
      <p:sp>
        <p:nvSpPr>
          <p:cNvPr id="3" name="Content Placeholder 2">
            <a:extLst>
              <a:ext uri="{FF2B5EF4-FFF2-40B4-BE49-F238E27FC236}">
                <a16:creationId xmlns:a16="http://schemas.microsoft.com/office/drawing/2014/main" id="{3DC13EC7-585E-400D-B52C-642F096FD18D}"/>
              </a:ext>
            </a:extLst>
          </p:cNvPr>
          <p:cNvSpPr>
            <a:spLocks noGrp="1"/>
          </p:cNvSpPr>
          <p:nvPr>
            <p:ph idx="1"/>
          </p:nvPr>
        </p:nvSpPr>
        <p:spPr>
          <a:xfrm>
            <a:off x="389105" y="1517514"/>
            <a:ext cx="11077181" cy="7354111"/>
          </a:xfrm>
        </p:spPr>
        <p:txBody>
          <a:bodyPr>
            <a:noAutofit/>
          </a:bodyPr>
          <a:lstStyle/>
          <a:p>
            <a:r>
              <a:rPr lang="en-US" sz="1300" dirty="0"/>
              <a:t>AAF Report (Americanism, Activity and Financial Report): a quarterly report due by the 30th of the month following the end of the quarter. A separate email will talk more about this report. </a:t>
            </a:r>
          </a:p>
          <a:p>
            <a:pPr lvl="1"/>
            <a:r>
              <a:rPr lang="en-US" sz="1300" dirty="0"/>
              <a:t>F0499 CY20XX-4th </a:t>
            </a:r>
            <a:r>
              <a:rPr lang="en-US" sz="1300" dirty="0" err="1"/>
              <a:t>Qtr</a:t>
            </a:r>
            <a:r>
              <a:rPr lang="en-US" sz="1300" dirty="0"/>
              <a:t> AAF </a:t>
            </a:r>
            <a:r>
              <a:rPr lang="en-US" sz="1300" dirty="0" err="1"/>
              <a:t>Rpt</a:t>
            </a:r>
            <a:r>
              <a:rPr lang="en-US" sz="1300" dirty="0"/>
              <a:t> (Due 15 Jan of following Calendar year)</a:t>
            </a:r>
          </a:p>
          <a:p>
            <a:pPr lvl="1"/>
            <a:r>
              <a:rPr lang="en-US" sz="1300" dirty="0"/>
              <a:t>F0499 CY20XX-1st </a:t>
            </a:r>
            <a:r>
              <a:rPr lang="en-US" sz="1300" dirty="0" err="1"/>
              <a:t>Qtr</a:t>
            </a:r>
            <a:r>
              <a:rPr lang="en-US" sz="1300" dirty="0"/>
              <a:t> AAF </a:t>
            </a:r>
            <a:r>
              <a:rPr lang="en-US" sz="1300" dirty="0" err="1"/>
              <a:t>Rpt</a:t>
            </a:r>
            <a:r>
              <a:rPr lang="en-US" sz="1300" dirty="0"/>
              <a:t> (Due by 30 April)</a:t>
            </a:r>
          </a:p>
          <a:p>
            <a:pPr lvl="1"/>
            <a:r>
              <a:rPr lang="en-US" sz="1300" dirty="0"/>
              <a:t>F0499 CY20XX-2nd </a:t>
            </a:r>
            <a:r>
              <a:rPr lang="en-US" sz="1300" dirty="0" err="1"/>
              <a:t>Qtr</a:t>
            </a:r>
            <a:r>
              <a:rPr lang="en-US" sz="1300" dirty="0"/>
              <a:t> AAF </a:t>
            </a:r>
            <a:r>
              <a:rPr lang="en-US" sz="1300" dirty="0" err="1"/>
              <a:t>Rpt</a:t>
            </a:r>
            <a:r>
              <a:rPr lang="en-US" sz="1300" dirty="0"/>
              <a:t> (Due by 30 July)</a:t>
            </a:r>
          </a:p>
          <a:p>
            <a:pPr lvl="1"/>
            <a:r>
              <a:rPr lang="en-US" sz="1300" dirty="0"/>
              <a:t>F0499 CY20XX-3rd </a:t>
            </a:r>
            <a:r>
              <a:rPr lang="en-US" sz="1300" dirty="0" err="1"/>
              <a:t>Qtr</a:t>
            </a:r>
            <a:r>
              <a:rPr lang="en-US" sz="1300" dirty="0"/>
              <a:t> AAF </a:t>
            </a:r>
            <a:r>
              <a:rPr lang="en-US" sz="1300" dirty="0" err="1"/>
              <a:t>Rpt</a:t>
            </a:r>
            <a:r>
              <a:rPr lang="en-US" sz="1300" dirty="0"/>
              <a:t> (Due by 30 October)</a:t>
            </a:r>
          </a:p>
          <a:p>
            <a:pPr marL="0" indent="0">
              <a:buNone/>
            </a:pPr>
            <a:r>
              <a:rPr lang="en-US" sz="1300" dirty="0"/>
              <a:t>***NOTE: While the AAF Report states that the report is due by the 15th of the month, AFSAM 100-2 specifies the due date to be 30 days after the end of the quarter.  This difference is because you have to send your AAF to your Division Coordinator, they send it to the </a:t>
            </a:r>
            <a:r>
              <a:rPr lang="en-US" sz="1300" dirty="0" err="1"/>
              <a:t>Div</a:t>
            </a:r>
            <a:r>
              <a:rPr lang="en-US" sz="1300" dirty="0"/>
              <a:t> 2 President and then it gets to HQs AFSA. If you submit to your regional lead after the 15</a:t>
            </a:r>
            <a:r>
              <a:rPr lang="en-US" sz="1300" baseline="30000" dirty="0"/>
              <a:t>th</a:t>
            </a:r>
            <a:r>
              <a:rPr lang="en-US" sz="1300" dirty="0"/>
              <a:t> your report may not make it to HQs in time</a:t>
            </a:r>
          </a:p>
          <a:p>
            <a:pPr marL="0" indent="0">
              <a:buNone/>
            </a:pPr>
            <a:endParaRPr lang="en-US" sz="1300" dirty="0"/>
          </a:p>
          <a:p>
            <a:pPr marL="0" indent="0">
              <a:buNone/>
            </a:pPr>
            <a:r>
              <a:rPr lang="en-US" sz="1300" dirty="0"/>
              <a:t>****Chapter numbering should be F then your chapter number in four-digit format. For example, F0358, F0404, F0554****</a:t>
            </a:r>
          </a:p>
          <a:p>
            <a:pPr marL="0" indent="0">
              <a:buNone/>
            </a:pPr>
            <a:r>
              <a:rPr lang="en-US" sz="1300" dirty="0"/>
              <a:t>*****CY20XX- means the last two digits should be the calendar year, CY2021*****</a:t>
            </a:r>
          </a:p>
          <a:p>
            <a:pPr marL="0" indent="0">
              <a:buNone/>
            </a:pPr>
            <a:endParaRPr lang="en-US" sz="1300" dirty="0"/>
          </a:p>
          <a:p>
            <a:pPr marL="0" indent="0">
              <a:buNone/>
            </a:pPr>
            <a:endParaRPr lang="en-US" sz="1300" dirty="0"/>
          </a:p>
          <a:p>
            <a:pPr marL="0" indent="0">
              <a:buNone/>
            </a:pPr>
            <a:endParaRPr lang="en-US" sz="1300" dirty="0"/>
          </a:p>
        </p:txBody>
      </p:sp>
    </p:spTree>
    <p:extLst>
      <p:ext uri="{BB962C8B-B14F-4D97-AF65-F5344CB8AC3E}">
        <p14:creationId xmlns:p14="http://schemas.microsoft.com/office/powerpoint/2010/main" val="2931899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D119-ACC4-4761-84F6-47DE32465D26}"/>
              </a:ext>
            </a:extLst>
          </p:cNvPr>
          <p:cNvSpPr>
            <a:spLocks noGrp="1"/>
          </p:cNvSpPr>
          <p:nvPr>
            <p:ph type="title"/>
          </p:nvPr>
        </p:nvSpPr>
        <p:spPr/>
        <p:txBody>
          <a:bodyPr/>
          <a:lstStyle/>
          <a:p>
            <a:r>
              <a:rPr lang="en-US" sz="4400" dirty="0"/>
              <a:t>Penalties for Late Reports</a:t>
            </a:r>
            <a:endParaRPr lang="en-US" dirty="0"/>
          </a:p>
        </p:txBody>
      </p:sp>
      <p:sp>
        <p:nvSpPr>
          <p:cNvPr id="3" name="Content Placeholder 2">
            <a:extLst>
              <a:ext uri="{FF2B5EF4-FFF2-40B4-BE49-F238E27FC236}">
                <a16:creationId xmlns:a16="http://schemas.microsoft.com/office/drawing/2014/main" id="{CB474F99-F8F5-45EE-9360-87BB408401B9}"/>
              </a:ext>
            </a:extLst>
          </p:cNvPr>
          <p:cNvSpPr>
            <a:spLocks noGrp="1"/>
          </p:cNvSpPr>
          <p:nvPr>
            <p:ph idx="1"/>
          </p:nvPr>
        </p:nvSpPr>
        <p:spPr/>
        <p:txBody>
          <a:bodyPr>
            <a:normAutofit lnSpcReduction="10000"/>
          </a:bodyPr>
          <a:lstStyle/>
          <a:p>
            <a:r>
              <a:rPr lang="en-US" dirty="0"/>
              <a:t>Chapter of the Year</a:t>
            </a:r>
          </a:p>
          <a:p>
            <a:pPr lvl="1"/>
            <a:r>
              <a:rPr lang="en-US" dirty="0"/>
              <a:t>Any Chapter that is late for an AAF loses 5 points per quarter they are late and are INELIGIBLE for the annual award if </a:t>
            </a:r>
            <a:r>
              <a:rPr lang="en-US" i="1" dirty="0"/>
              <a:t>any</a:t>
            </a:r>
            <a:r>
              <a:rPr lang="en-US" dirty="0"/>
              <a:t> report is missing on 31 December</a:t>
            </a:r>
          </a:p>
          <a:p>
            <a:r>
              <a:rPr lang="en-US" dirty="0"/>
              <a:t>Quarterly Payments</a:t>
            </a:r>
          </a:p>
          <a:p>
            <a:pPr lvl="1"/>
            <a:r>
              <a:rPr lang="en-US" dirty="0"/>
              <a:t>Your chapter will not receive its quarterly Administrative Support/Rebate if your report is not received by the 30</a:t>
            </a:r>
            <a:r>
              <a:rPr lang="en-US" baseline="30000" dirty="0"/>
              <a:t>th</a:t>
            </a:r>
            <a:r>
              <a:rPr lang="en-US" dirty="0"/>
              <a:t> of the month following the quarter. </a:t>
            </a:r>
          </a:p>
          <a:p>
            <a:r>
              <a:rPr lang="en-US" dirty="0"/>
              <a:t>After a certain number of missing reports, HQs and/or the Division can decide to disband your chapter and disperse your members to the nearest chapter to them</a:t>
            </a:r>
          </a:p>
          <a:p>
            <a:pPr lvl="1"/>
            <a:r>
              <a:rPr lang="en-US" dirty="0"/>
              <a:t>There is no specific number of reports, but 3 missing reports is when the conversation starts at the Division level.</a:t>
            </a:r>
          </a:p>
        </p:txBody>
      </p:sp>
    </p:spTree>
    <p:extLst>
      <p:ext uri="{BB962C8B-B14F-4D97-AF65-F5344CB8AC3E}">
        <p14:creationId xmlns:p14="http://schemas.microsoft.com/office/powerpoint/2010/main" val="3955679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7424B-C36B-4C7B-829F-0BC525F7C188}"/>
              </a:ext>
            </a:extLst>
          </p:cNvPr>
          <p:cNvSpPr>
            <a:spLocks noGrp="1"/>
          </p:cNvSpPr>
          <p:nvPr>
            <p:ph type="title"/>
          </p:nvPr>
        </p:nvSpPr>
        <p:spPr/>
        <p:txBody>
          <a:bodyPr/>
          <a:lstStyle/>
          <a:p>
            <a:r>
              <a:rPr lang="en-US" dirty="0"/>
              <a:t>Submitting Any Report</a:t>
            </a:r>
          </a:p>
        </p:txBody>
      </p:sp>
      <p:sp>
        <p:nvSpPr>
          <p:cNvPr id="3" name="Content Placeholder 2">
            <a:extLst>
              <a:ext uri="{FF2B5EF4-FFF2-40B4-BE49-F238E27FC236}">
                <a16:creationId xmlns:a16="http://schemas.microsoft.com/office/drawing/2014/main" id="{5443C3E2-F046-4404-80DB-DDB1A00E912B}"/>
              </a:ext>
            </a:extLst>
          </p:cNvPr>
          <p:cNvSpPr>
            <a:spLocks noGrp="1"/>
          </p:cNvSpPr>
          <p:nvPr>
            <p:ph idx="1"/>
          </p:nvPr>
        </p:nvSpPr>
        <p:spPr/>
        <p:txBody>
          <a:bodyPr/>
          <a:lstStyle/>
          <a:p>
            <a:r>
              <a:rPr lang="en-US" dirty="0"/>
              <a:t>Send reports to:</a:t>
            </a:r>
          </a:p>
          <a:p>
            <a:pPr lvl="1"/>
            <a:r>
              <a:rPr lang="en-US" dirty="0"/>
              <a:t>3XX chapters, submit to Rich Mansfield, email: </a:t>
            </a:r>
            <a:r>
              <a:rPr lang="en-US" dirty="0">
                <a:hlinkClick r:id="rId3"/>
              </a:rPr>
              <a:t>richmansfield55@gmail.com</a:t>
            </a:r>
            <a:r>
              <a:rPr lang="en-US" dirty="0"/>
              <a:t> </a:t>
            </a:r>
          </a:p>
          <a:p>
            <a:pPr lvl="1"/>
            <a:r>
              <a:rPr lang="en-US" dirty="0"/>
              <a:t>4XX chapters, submit to Murphy Green, email: </a:t>
            </a:r>
            <a:r>
              <a:rPr lang="en-US" dirty="0">
                <a:hlinkClick r:id="rId4"/>
              </a:rPr>
              <a:t>mlgretired@aol.com</a:t>
            </a:r>
            <a:r>
              <a:rPr lang="en-US" dirty="0"/>
              <a:t> </a:t>
            </a:r>
          </a:p>
          <a:p>
            <a:pPr lvl="1"/>
            <a:r>
              <a:rPr lang="en-US" dirty="0"/>
              <a:t>5XX chapters, submit to Michael Shelley, email: </a:t>
            </a:r>
            <a:r>
              <a:rPr lang="en-US" dirty="0">
                <a:hlinkClick r:id="rId5"/>
              </a:rPr>
              <a:t>AFSADiv2RD5XX@gmail.com</a:t>
            </a:r>
            <a:endParaRPr lang="en-US" dirty="0"/>
          </a:p>
          <a:p>
            <a:r>
              <a:rPr lang="en-US" dirty="0"/>
              <a:t>Only one report per email</a:t>
            </a:r>
          </a:p>
          <a:p>
            <a:pPr lvl="1"/>
            <a:r>
              <a:rPr lang="en-US" dirty="0"/>
              <a:t>Subject line should be report file name</a:t>
            </a:r>
          </a:p>
          <a:p>
            <a:pPr marL="457200" lvl="1" indent="0">
              <a:buNone/>
            </a:pPr>
            <a:r>
              <a:rPr lang="en-US" dirty="0"/>
              <a:t>***No mail.mil or us.af.mil submissions***</a:t>
            </a:r>
          </a:p>
        </p:txBody>
      </p:sp>
    </p:spTree>
    <p:extLst>
      <p:ext uri="{BB962C8B-B14F-4D97-AF65-F5344CB8AC3E}">
        <p14:creationId xmlns:p14="http://schemas.microsoft.com/office/powerpoint/2010/main" val="352956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34AEA-E0A1-457E-A091-C3631B6278FE}"/>
              </a:ext>
            </a:extLst>
          </p:cNvPr>
          <p:cNvSpPr>
            <a:spLocks noGrp="1"/>
          </p:cNvSpPr>
          <p:nvPr>
            <p:ph type="title"/>
          </p:nvPr>
        </p:nvSpPr>
        <p:spPr/>
        <p:txBody>
          <a:bodyPr/>
          <a:lstStyle/>
          <a:p>
            <a:r>
              <a:rPr lang="en-US" dirty="0"/>
              <a:t>Beginning your AAF</a:t>
            </a:r>
          </a:p>
        </p:txBody>
      </p:sp>
      <p:pic>
        <p:nvPicPr>
          <p:cNvPr id="5" name="Content Placeholder 4">
            <a:extLst>
              <a:ext uri="{FF2B5EF4-FFF2-40B4-BE49-F238E27FC236}">
                <a16:creationId xmlns:a16="http://schemas.microsoft.com/office/drawing/2014/main" id="{2E09BF04-9CEC-4925-8F9A-A63754F7B1FD}"/>
              </a:ext>
            </a:extLst>
          </p:cNvPr>
          <p:cNvPicPr>
            <a:picLocks noGrp="1" noChangeAspect="1"/>
          </p:cNvPicPr>
          <p:nvPr>
            <p:ph idx="1"/>
          </p:nvPr>
        </p:nvPicPr>
        <p:blipFill>
          <a:blip r:embed="rId3"/>
          <a:stretch>
            <a:fillRect/>
          </a:stretch>
        </p:blipFill>
        <p:spPr>
          <a:xfrm>
            <a:off x="2144922" y="1825625"/>
            <a:ext cx="7902156" cy="4351338"/>
          </a:xfrm>
        </p:spPr>
      </p:pic>
    </p:spTree>
    <p:extLst>
      <p:ext uri="{BB962C8B-B14F-4D97-AF65-F5344CB8AC3E}">
        <p14:creationId xmlns:p14="http://schemas.microsoft.com/office/powerpoint/2010/main" val="400684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DDF30-097B-42CB-97F9-2230324A27C2}"/>
              </a:ext>
            </a:extLst>
          </p:cNvPr>
          <p:cNvSpPr>
            <a:spLocks noGrp="1"/>
          </p:cNvSpPr>
          <p:nvPr>
            <p:ph type="title"/>
          </p:nvPr>
        </p:nvSpPr>
        <p:spPr/>
        <p:txBody>
          <a:bodyPr/>
          <a:lstStyle/>
          <a:p>
            <a:r>
              <a:rPr lang="en-US" dirty="0"/>
              <a:t>Section 1 and 2</a:t>
            </a:r>
          </a:p>
        </p:txBody>
      </p:sp>
      <p:pic>
        <p:nvPicPr>
          <p:cNvPr id="5" name="Content Placeholder 4">
            <a:extLst>
              <a:ext uri="{FF2B5EF4-FFF2-40B4-BE49-F238E27FC236}">
                <a16:creationId xmlns:a16="http://schemas.microsoft.com/office/drawing/2014/main" id="{CBC6B24B-FE00-4942-83B0-122DA9CDD245}"/>
              </a:ext>
            </a:extLst>
          </p:cNvPr>
          <p:cNvPicPr>
            <a:picLocks noGrp="1" noChangeAspect="1"/>
          </p:cNvPicPr>
          <p:nvPr>
            <p:ph idx="1"/>
          </p:nvPr>
        </p:nvPicPr>
        <p:blipFill>
          <a:blip r:embed="rId3"/>
          <a:stretch>
            <a:fillRect/>
          </a:stretch>
        </p:blipFill>
        <p:spPr>
          <a:xfrm>
            <a:off x="1681162" y="1690689"/>
            <a:ext cx="8342069" cy="4982486"/>
          </a:xfrm>
        </p:spPr>
      </p:pic>
    </p:spTree>
    <p:extLst>
      <p:ext uri="{BB962C8B-B14F-4D97-AF65-F5344CB8AC3E}">
        <p14:creationId xmlns:p14="http://schemas.microsoft.com/office/powerpoint/2010/main" val="306068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F7D7B-5D90-4F18-B63D-1EE0D3F13D6A}"/>
              </a:ext>
            </a:extLst>
          </p:cNvPr>
          <p:cNvSpPr>
            <a:spLocks noGrp="1"/>
          </p:cNvSpPr>
          <p:nvPr>
            <p:ph type="title"/>
          </p:nvPr>
        </p:nvSpPr>
        <p:spPr/>
        <p:txBody>
          <a:bodyPr/>
          <a:lstStyle/>
          <a:p>
            <a:r>
              <a:rPr lang="en-US" dirty="0"/>
              <a:t>Section 3 and 4</a:t>
            </a:r>
          </a:p>
        </p:txBody>
      </p:sp>
      <p:pic>
        <p:nvPicPr>
          <p:cNvPr id="5" name="Content Placeholder 4">
            <a:extLst>
              <a:ext uri="{FF2B5EF4-FFF2-40B4-BE49-F238E27FC236}">
                <a16:creationId xmlns:a16="http://schemas.microsoft.com/office/drawing/2014/main" id="{B4510E21-F3D0-4B3E-B3C6-3A1B7F1C791E}"/>
              </a:ext>
            </a:extLst>
          </p:cNvPr>
          <p:cNvPicPr>
            <a:picLocks noGrp="1" noChangeAspect="1"/>
          </p:cNvPicPr>
          <p:nvPr>
            <p:ph idx="1"/>
          </p:nvPr>
        </p:nvPicPr>
        <p:blipFill>
          <a:blip r:embed="rId3"/>
          <a:stretch>
            <a:fillRect/>
          </a:stretch>
        </p:blipFill>
        <p:spPr>
          <a:xfrm>
            <a:off x="1108954" y="1742579"/>
            <a:ext cx="9057768" cy="4750296"/>
          </a:xfrm>
        </p:spPr>
      </p:pic>
    </p:spTree>
    <p:extLst>
      <p:ext uri="{BB962C8B-B14F-4D97-AF65-F5344CB8AC3E}">
        <p14:creationId xmlns:p14="http://schemas.microsoft.com/office/powerpoint/2010/main" val="296808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7C165-6DD4-44E4-B765-467DE6539977}"/>
              </a:ext>
            </a:extLst>
          </p:cNvPr>
          <p:cNvSpPr>
            <a:spLocks noGrp="1"/>
          </p:cNvSpPr>
          <p:nvPr>
            <p:ph type="title"/>
          </p:nvPr>
        </p:nvSpPr>
        <p:spPr/>
        <p:txBody>
          <a:bodyPr/>
          <a:lstStyle/>
          <a:p>
            <a:r>
              <a:rPr lang="en-US" dirty="0"/>
              <a:t>Section 5 and 6</a:t>
            </a:r>
          </a:p>
        </p:txBody>
      </p:sp>
      <p:pic>
        <p:nvPicPr>
          <p:cNvPr id="5" name="Content Placeholder 4">
            <a:extLst>
              <a:ext uri="{FF2B5EF4-FFF2-40B4-BE49-F238E27FC236}">
                <a16:creationId xmlns:a16="http://schemas.microsoft.com/office/drawing/2014/main" id="{C610DA6A-8C99-48ED-A3B2-B19CCB04FD75}"/>
              </a:ext>
            </a:extLst>
          </p:cNvPr>
          <p:cNvPicPr>
            <a:picLocks noGrp="1" noChangeAspect="1"/>
          </p:cNvPicPr>
          <p:nvPr>
            <p:ph idx="1"/>
          </p:nvPr>
        </p:nvPicPr>
        <p:blipFill>
          <a:blip r:embed="rId3"/>
          <a:stretch>
            <a:fillRect/>
          </a:stretch>
        </p:blipFill>
        <p:spPr>
          <a:xfrm>
            <a:off x="838200" y="1690688"/>
            <a:ext cx="9764949" cy="5577901"/>
          </a:xfrm>
        </p:spPr>
      </p:pic>
    </p:spTree>
    <p:extLst>
      <p:ext uri="{BB962C8B-B14F-4D97-AF65-F5344CB8AC3E}">
        <p14:creationId xmlns:p14="http://schemas.microsoft.com/office/powerpoint/2010/main" val="4237019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FA39E-0DBB-486E-B815-99D0A3FCFC1B}"/>
              </a:ext>
            </a:extLst>
          </p:cNvPr>
          <p:cNvSpPr>
            <a:spLocks noGrp="1"/>
          </p:cNvSpPr>
          <p:nvPr>
            <p:ph type="title"/>
          </p:nvPr>
        </p:nvSpPr>
        <p:spPr/>
        <p:txBody>
          <a:bodyPr/>
          <a:lstStyle/>
          <a:p>
            <a:r>
              <a:rPr lang="en-US" dirty="0"/>
              <a:t>Summary of Sections 1-6	</a:t>
            </a:r>
          </a:p>
        </p:txBody>
      </p:sp>
      <p:sp>
        <p:nvSpPr>
          <p:cNvPr id="3" name="Content Placeholder 2">
            <a:extLst>
              <a:ext uri="{FF2B5EF4-FFF2-40B4-BE49-F238E27FC236}">
                <a16:creationId xmlns:a16="http://schemas.microsoft.com/office/drawing/2014/main" id="{05748065-EE8B-44D8-96FF-27EF5EFC643C}"/>
              </a:ext>
            </a:extLst>
          </p:cNvPr>
          <p:cNvSpPr>
            <a:spLocks noGrp="1"/>
          </p:cNvSpPr>
          <p:nvPr>
            <p:ph idx="1"/>
          </p:nvPr>
        </p:nvSpPr>
        <p:spPr/>
        <p:txBody>
          <a:bodyPr>
            <a:normAutofit/>
          </a:bodyPr>
          <a:lstStyle/>
          <a:p>
            <a:r>
              <a:rPr lang="en-US" sz="2400" dirty="0"/>
              <a:t>Some items/events will be repeated</a:t>
            </a:r>
          </a:p>
          <a:p>
            <a:r>
              <a:rPr lang="en-US" sz="2400" dirty="0"/>
              <a:t>Money earned is money received or money you should receive based on the event </a:t>
            </a:r>
          </a:p>
          <a:p>
            <a:pPr lvl="1"/>
            <a:r>
              <a:rPr lang="en-US" dirty="0"/>
              <a:t>For example: your chapter did a virtual 5K that raised $XXX amount but the check is in the mail when you write the report. You will count this. </a:t>
            </a:r>
          </a:p>
          <a:p>
            <a:pPr lvl="1"/>
            <a:r>
              <a:rPr lang="en-US" dirty="0"/>
              <a:t>If you do not know the amount being sent to you, do not estimate or round up</a:t>
            </a:r>
          </a:p>
        </p:txBody>
      </p:sp>
    </p:spTree>
    <p:extLst>
      <p:ext uri="{BB962C8B-B14F-4D97-AF65-F5344CB8AC3E}">
        <p14:creationId xmlns:p14="http://schemas.microsoft.com/office/powerpoint/2010/main" val="2809197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F10B2-CF4E-47A5-96D3-531A4C94AC31}"/>
              </a:ext>
            </a:extLst>
          </p:cNvPr>
          <p:cNvSpPr>
            <a:spLocks noGrp="1"/>
          </p:cNvSpPr>
          <p:nvPr>
            <p:ph type="title"/>
          </p:nvPr>
        </p:nvSpPr>
        <p:spPr/>
        <p:txBody>
          <a:bodyPr/>
          <a:lstStyle/>
          <a:p>
            <a:r>
              <a:rPr lang="en-US" dirty="0"/>
              <a:t>Section 7</a:t>
            </a:r>
          </a:p>
        </p:txBody>
      </p:sp>
      <p:pic>
        <p:nvPicPr>
          <p:cNvPr id="11" name="Content Placeholder 10">
            <a:extLst>
              <a:ext uri="{FF2B5EF4-FFF2-40B4-BE49-F238E27FC236}">
                <a16:creationId xmlns:a16="http://schemas.microsoft.com/office/drawing/2014/main" id="{31303B20-F6E9-45C1-BF06-9B18050D7E8A}"/>
              </a:ext>
            </a:extLst>
          </p:cNvPr>
          <p:cNvPicPr>
            <a:picLocks noGrp="1" noChangeAspect="1"/>
          </p:cNvPicPr>
          <p:nvPr>
            <p:ph idx="1"/>
          </p:nvPr>
        </p:nvPicPr>
        <p:blipFill>
          <a:blip r:embed="rId3"/>
          <a:stretch>
            <a:fillRect/>
          </a:stretch>
        </p:blipFill>
        <p:spPr>
          <a:xfrm>
            <a:off x="538029" y="2003898"/>
            <a:ext cx="11329715" cy="4071616"/>
          </a:xfrm>
        </p:spPr>
      </p:pic>
    </p:spTree>
    <p:extLst>
      <p:ext uri="{BB962C8B-B14F-4D97-AF65-F5344CB8AC3E}">
        <p14:creationId xmlns:p14="http://schemas.microsoft.com/office/powerpoint/2010/main" val="791101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3E70F-C235-41D4-991F-66270E7ADA68}"/>
              </a:ext>
            </a:extLst>
          </p:cNvPr>
          <p:cNvSpPr>
            <a:spLocks noGrp="1"/>
          </p:cNvSpPr>
          <p:nvPr>
            <p:ph type="title"/>
          </p:nvPr>
        </p:nvSpPr>
        <p:spPr/>
        <p:txBody>
          <a:bodyPr/>
          <a:lstStyle/>
          <a:p>
            <a:r>
              <a:rPr lang="en-US" dirty="0"/>
              <a:t>Section 8</a:t>
            </a:r>
          </a:p>
        </p:txBody>
      </p:sp>
      <p:pic>
        <p:nvPicPr>
          <p:cNvPr id="5" name="Content Placeholder 4">
            <a:extLst>
              <a:ext uri="{FF2B5EF4-FFF2-40B4-BE49-F238E27FC236}">
                <a16:creationId xmlns:a16="http://schemas.microsoft.com/office/drawing/2014/main" id="{25BBFF37-833E-4BEC-AA35-53A2676F7DD1}"/>
              </a:ext>
            </a:extLst>
          </p:cNvPr>
          <p:cNvPicPr>
            <a:picLocks noGrp="1" noChangeAspect="1"/>
          </p:cNvPicPr>
          <p:nvPr>
            <p:ph idx="1"/>
          </p:nvPr>
        </p:nvPicPr>
        <p:blipFill>
          <a:blip r:embed="rId3"/>
          <a:stretch>
            <a:fillRect/>
          </a:stretch>
        </p:blipFill>
        <p:spPr>
          <a:xfrm>
            <a:off x="1149046" y="2033004"/>
            <a:ext cx="9893907" cy="2942803"/>
          </a:xfrm>
        </p:spPr>
      </p:pic>
    </p:spTree>
    <p:extLst>
      <p:ext uri="{BB962C8B-B14F-4D97-AF65-F5344CB8AC3E}">
        <p14:creationId xmlns:p14="http://schemas.microsoft.com/office/powerpoint/2010/main" val="234045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0D2D8-F840-43E8-BD57-36B52B0912E4}"/>
              </a:ext>
            </a:extLst>
          </p:cNvPr>
          <p:cNvSpPr>
            <a:spLocks noGrp="1"/>
          </p:cNvSpPr>
          <p:nvPr>
            <p:ph type="title"/>
          </p:nvPr>
        </p:nvSpPr>
        <p:spPr/>
        <p:txBody>
          <a:bodyPr/>
          <a:lstStyle/>
          <a:p>
            <a:r>
              <a:rPr lang="en-US" dirty="0"/>
              <a:t>Section 9</a:t>
            </a:r>
          </a:p>
        </p:txBody>
      </p:sp>
      <p:pic>
        <p:nvPicPr>
          <p:cNvPr id="5" name="Content Placeholder 4">
            <a:extLst>
              <a:ext uri="{FF2B5EF4-FFF2-40B4-BE49-F238E27FC236}">
                <a16:creationId xmlns:a16="http://schemas.microsoft.com/office/drawing/2014/main" id="{22F4D80B-6B65-40B2-A37F-BA32151FB201}"/>
              </a:ext>
            </a:extLst>
          </p:cNvPr>
          <p:cNvPicPr>
            <a:picLocks noGrp="1" noChangeAspect="1"/>
          </p:cNvPicPr>
          <p:nvPr>
            <p:ph idx="1"/>
          </p:nvPr>
        </p:nvPicPr>
        <p:blipFill>
          <a:blip r:embed="rId3"/>
          <a:stretch>
            <a:fillRect/>
          </a:stretch>
        </p:blipFill>
        <p:spPr>
          <a:xfrm>
            <a:off x="162560" y="1992880"/>
            <a:ext cx="11866880" cy="1830420"/>
          </a:xfrm>
        </p:spPr>
      </p:pic>
    </p:spTree>
    <p:extLst>
      <p:ext uri="{BB962C8B-B14F-4D97-AF65-F5344CB8AC3E}">
        <p14:creationId xmlns:p14="http://schemas.microsoft.com/office/powerpoint/2010/main" val="2793731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1954</Words>
  <Application>Microsoft Office PowerPoint</Application>
  <PresentationFormat>Widescreen</PresentationFormat>
  <Paragraphs>109</Paragraphs>
  <Slides>15</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Quarterly AAF and Submitting Reports</vt:lpstr>
      <vt:lpstr>Beginning your AAF</vt:lpstr>
      <vt:lpstr>Section 1 and 2</vt:lpstr>
      <vt:lpstr>Section 3 and 4</vt:lpstr>
      <vt:lpstr>Section 5 and 6</vt:lpstr>
      <vt:lpstr>Summary of Sections 1-6 </vt:lpstr>
      <vt:lpstr>Section 7</vt:lpstr>
      <vt:lpstr>Section 8</vt:lpstr>
      <vt:lpstr>Section 9</vt:lpstr>
      <vt:lpstr>Notes for Sections 7, 8, and 9</vt:lpstr>
      <vt:lpstr>Section 10</vt:lpstr>
      <vt:lpstr>AFSA File names and Due dates</vt:lpstr>
      <vt:lpstr>AFSA File names and Due dates</vt:lpstr>
      <vt:lpstr>Penalties for Late Reports</vt:lpstr>
      <vt:lpstr>Submitting Any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Nichols</dc:creator>
  <cp:lastModifiedBy>Sharon Nichols</cp:lastModifiedBy>
  <cp:revision>7</cp:revision>
  <dcterms:created xsi:type="dcterms:W3CDTF">2021-02-24T23:24:46Z</dcterms:created>
  <dcterms:modified xsi:type="dcterms:W3CDTF">2021-03-01T00:12:43Z</dcterms:modified>
</cp:coreProperties>
</file>