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8" r:id="rId2"/>
    <p:sldId id="279" r:id="rId3"/>
    <p:sldId id="257" r:id="rId4"/>
    <p:sldId id="258" r:id="rId5"/>
    <p:sldId id="259" r:id="rId6"/>
    <p:sldId id="260" r:id="rId7"/>
    <p:sldId id="261" r:id="rId8"/>
    <p:sldId id="263" r:id="rId9"/>
    <p:sldId id="264" r:id="rId10"/>
    <p:sldId id="265" r:id="rId11"/>
    <p:sldId id="266" r:id="rId12"/>
    <p:sldId id="290" r:id="rId13"/>
    <p:sldId id="267" r:id="rId14"/>
    <p:sldId id="268" r:id="rId15"/>
    <p:sldId id="269" r:id="rId16"/>
    <p:sldId id="270" r:id="rId17"/>
    <p:sldId id="272" r:id="rId18"/>
    <p:sldId id="271" r:id="rId19"/>
    <p:sldId id="273" r:id="rId20"/>
    <p:sldId id="274" r:id="rId21"/>
    <p:sldId id="275" r:id="rId22"/>
    <p:sldId id="276" r:id="rId23"/>
    <p:sldId id="277" r:id="rId24"/>
    <p:sldId id="280" r:id="rId25"/>
    <p:sldId id="281" r:id="rId26"/>
    <p:sldId id="283" r:id="rId27"/>
    <p:sldId id="284" r:id="rId28"/>
    <p:sldId id="285" r:id="rId29"/>
    <p:sldId id="286" r:id="rId30"/>
    <p:sldId id="287" r:id="rId31"/>
    <p:sldId id="288"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27" autoAdjust="0"/>
  </p:normalViewPr>
  <p:slideViewPr>
    <p:cSldViewPr snapToGrid="0">
      <p:cViewPr varScale="1">
        <p:scale>
          <a:sx n="49" d="100"/>
          <a:sy n="49" d="100"/>
        </p:scale>
        <p:origin x="1458" y="36"/>
      </p:cViewPr>
      <p:guideLst/>
    </p:cSldViewPr>
  </p:slideViewPr>
  <p:notesTextViewPr>
    <p:cViewPr>
      <p:scale>
        <a:sx n="1" d="1"/>
        <a:sy n="1" d="1"/>
      </p:scale>
      <p:origin x="0" y="-1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59EC6-0540-4479-8A31-4FF6E914AC48}"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B0D30-949B-442B-B45C-010139616A53}" type="slidenum">
              <a:rPr lang="en-US" smtClean="0"/>
              <a:t>‹#›</a:t>
            </a:fld>
            <a:endParaRPr lang="en-US"/>
          </a:p>
        </p:txBody>
      </p:sp>
    </p:spTree>
    <p:extLst>
      <p:ext uri="{BB962C8B-B14F-4D97-AF65-F5344CB8AC3E}">
        <p14:creationId xmlns:p14="http://schemas.microsoft.com/office/powerpoint/2010/main" val="1276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Zipcode</a:t>
            </a:r>
            <a:r>
              <a:rPr lang="en-US" b="1" dirty="0"/>
              <a:t>/Chapter Look up:</a:t>
            </a:r>
          </a:p>
          <a:p>
            <a:r>
              <a:rPr lang="en-US" dirty="0"/>
              <a:t>This will show what chapter is closest to any </a:t>
            </a:r>
            <a:r>
              <a:rPr lang="en-US" dirty="0" err="1"/>
              <a:t>Zipcode</a:t>
            </a:r>
            <a:r>
              <a:rPr lang="en-US" dirty="0"/>
              <a:t>. This is useful for the members that have left the area or are </a:t>
            </a:r>
            <a:r>
              <a:rPr lang="en-US" dirty="0" err="1"/>
              <a:t>PCSing</a:t>
            </a:r>
            <a:r>
              <a:rPr lang="en-US" dirty="0"/>
              <a:t>.</a:t>
            </a:r>
          </a:p>
          <a:p>
            <a:endParaRPr lang="en-US" dirty="0"/>
          </a:p>
          <a:p>
            <a:r>
              <a:rPr lang="en-US" b="1" dirty="0"/>
              <a:t>Chapter Leadership Lookup:</a:t>
            </a:r>
          </a:p>
          <a:p>
            <a:r>
              <a:rPr lang="en-US" dirty="0"/>
              <a:t>This will show anyone the President and Vice President info for every chapter worldwide</a:t>
            </a:r>
          </a:p>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4</a:t>
            </a:fld>
            <a:endParaRPr lang="en-US"/>
          </a:p>
        </p:txBody>
      </p:sp>
    </p:spTree>
    <p:extLst>
      <p:ext uri="{BB962C8B-B14F-4D97-AF65-F5344CB8AC3E}">
        <p14:creationId xmlns:p14="http://schemas.microsoft.com/office/powerpoint/2010/main" val="393897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site houses extensive documents on ideas and info for base interaction. </a:t>
            </a:r>
          </a:p>
        </p:txBody>
      </p:sp>
      <p:sp>
        <p:nvSpPr>
          <p:cNvPr id="4" name="Slide Number Placeholder 3"/>
          <p:cNvSpPr>
            <a:spLocks noGrp="1"/>
          </p:cNvSpPr>
          <p:nvPr>
            <p:ph type="sldNum" sz="quarter" idx="5"/>
          </p:nvPr>
        </p:nvSpPr>
        <p:spPr/>
        <p:txBody>
          <a:bodyPr/>
          <a:lstStyle/>
          <a:p>
            <a:fld id="{A43B0D30-949B-442B-B45C-010139616A53}" type="slidenum">
              <a:rPr lang="en-US" smtClean="0"/>
              <a:t>14</a:t>
            </a:fld>
            <a:endParaRPr lang="en-US"/>
          </a:p>
        </p:txBody>
      </p:sp>
    </p:spTree>
    <p:extLst>
      <p:ext uri="{BB962C8B-B14F-4D97-AF65-F5344CB8AC3E}">
        <p14:creationId xmlns:p14="http://schemas.microsoft.com/office/powerpoint/2010/main" val="408092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AFSA HQ President Visits and conversations and the latest news from the International President. </a:t>
            </a:r>
          </a:p>
        </p:txBody>
      </p:sp>
      <p:sp>
        <p:nvSpPr>
          <p:cNvPr id="4" name="Slide Number Placeholder 3"/>
          <p:cNvSpPr>
            <a:spLocks noGrp="1"/>
          </p:cNvSpPr>
          <p:nvPr>
            <p:ph type="sldNum" sz="quarter" idx="5"/>
          </p:nvPr>
        </p:nvSpPr>
        <p:spPr/>
        <p:txBody>
          <a:bodyPr/>
          <a:lstStyle/>
          <a:p>
            <a:fld id="{A43B0D30-949B-442B-B45C-010139616A53}" type="slidenum">
              <a:rPr lang="en-US" smtClean="0"/>
              <a:t>15</a:t>
            </a:fld>
            <a:endParaRPr lang="en-US"/>
          </a:p>
        </p:txBody>
      </p:sp>
    </p:spTree>
    <p:extLst>
      <p:ext uri="{BB962C8B-B14F-4D97-AF65-F5344CB8AC3E}">
        <p14:creationId xmlns:p14="http://schemas.microsoft.com/office/powerpoint/2010/main" val="78100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tabs you will spend most of your time on during your council tenure. AFSA Manuals, forms, logos, and tool kits are located here. Information on each divisions campaign is updated as HQs AFSA gets it. </a:t>
            </a:r>
          </a:p>
        </p:txBody>
      </p:sp>
      <p:sp>
        <p:nvSpPr>
          <p:cNvPr id="4" name="Slide Number Placeholder 3"/>
          <p:cNvSpPr>
            <a:spLocks noGrp="1"/>
          </p:cNvSpPr>
          <p:nvPr>
            <p:ph type="sldNum" sz="quarter" idx="5"/>
          </p:nvPr>
        </p:nvSpPr>
        <p:spPr/>
        <p:txBody>
          <a:bodyPr/>
          <a:lstStyle/>
          <a:p>
            <a:fld id="{A43B0D30-949B-442B-B45C-010139616A53}" type="slidenum">
              <a:rPr lang="en-US" smtClean="0"/>
              <a:t>16</a:t>
            </a:fld>
            <a:endParaRPr lang="en-US"/>
          </a:p>
        </p:txBody>
      </p:sp>
    </p:spTree>
    <p:extLst>
      <p:ext uri="{BB962C8B-B14F-4D97-AF65-F5344CB8AC3E}">
        <p14:creationId xmlns:p14="http://schemas.microsoft.com/office/powerpoint/2010/main" val="225188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17</a:t>
            </a:fld>
            <a:endParaRPr lang="en-US"/>
          </a:p>
        </p:txBody>
      </p:sp>
    </p:spTree>
    <p:extLst>
      <p:ext uri="{BB962C8B-B14F-4D97-AF65-F5344CB8AC3E}">
        <p14:creationId xmlns:p14="http://schemas.microsoft.com/office/powerpoint/2010/main" val="51987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resource to order an Official HQ AFSA Forms, logos, Certificate holders, or any AFSA logo gear (umbrellas, flags, flashlights, </a:t>
            </a:r>
            <a:r>
              <a:rPr lang="en-US" dirty="0" err="1"/>
              <a:t>etc</a:t>
            </a:r>
            <a:r>
              <a:rPr lang="en-US" dirty="0"/>
              <a:t>)</a:t>
            </a:r>
          </a:p>
        </p:txBody>
      </p:sp>
      <p:sp>
        <p:nvSpPr>
          <p:cNvPr id="4" name="Slide Number Placeholder 3"/>
          <p:cNvSpPr>
            <a:spLocks noGrp="1"/>
          </p:cNvSpPr>
          <p:nvPr>
            <p:ph type="sldNum" sz="quarter" idx="5"/>
          </p:nvPr>
        </p:nvSpPr>
        <p:spPr/>
        <p:txBody>
          <a:bodyPr/>
          <a:lstStyle/>
          <a:p>
            <a:fld id="{A43B0D30-949B-442B-B45C-010139616A53}" type="slidenum">
              <a:rPr lang="en-US" smtClean="0"/>
              <a:t>18</a:t>
            </a:fld>
            <a:endParaRPr lang="en-US"/>
          </a:p>
        </p:txBody>
      </p:sp>
    </p:spTree>
    <p:extLst>
      <p:ext uri="{BB962C8B-B14F-4D97-AF65-F5344CB8AC3E}">
        <p14:creationId xmlns:p14="http://schemas.microsoft.com/office/powerpoint/2010/main" val="101051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events tab is where you will see any data on the Professional Airman’s Conference. The 2021 information is still pending update. </a:t>
            </a:r>
          </a:p>
        </p:txBody>
      </p:sp>
      <p:sp>
        <p:nvSpPr>
          <p:cNvPr id="4" name="Slide Number Placeholder 3"/>
          <p:cNvSpPr>
            <a:spLocks noGrp="1"/>
          </p:cNvSpPr>
          <p:nvPr>
            <p:ph type="sldNum" sz="quarter" idx="5"/>
          </p:nvPr>
        </p:nvSpPr>
        <p:spPr/>
        <p:txBody>
          <a:bodyPr/>
          <a:lstStyle/>
          <a:p>
            <a:fld id="{A43B0D30-949B-442B-B45C-010139616A53}" type="slidenum">
              <a:rPr lang="en-US" smtClean="0"/>
              <a:t>19</a:t>
            </a:fld>
            <a:endParaRPr lang="en-US"/>
          </a:p>
        </p:txBody>
      </p:sp>
    </p:spTree>
    <p:extLst>
      <p:ext uri="{BB962C8B-B14F-4D97-AF65-F5344CB8AC3E}">
        <p14:creationId xmlns:p14="http://schemas.microsoft.com/office/powerpoint/2010/main" val="1739872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20</a:t>
            </a:fld>
            <a:endParaRPr lang="en-US"/>
          </a:p>
        </p:txBody>
      </p:sp>
    </p:spTree>
    <p:extLst>
      <p:ext uri="{BB962C8B-B14F-4D97-AF65-F5344CB8AC3E}">
        <p14:creationId xmlns:p14="http://schemas.microsoft.com/office/powerpoint/2010/main" val="23176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AFSA Training and Development videos Tab houses 4 videos from the 2020 Virtual PAC. AFSA updates from President Carton, What is AFSA by Mr. Keith Reed, the 2020 NDAA overview from Matthew Schwartzman, and the 2019 HQ AFSA Awards Ceremony.</a:t>
            </a:r>
          </a:p>
          <a:p>
            <a:endParaRPr lang="en-US" dirty="0"/>
          </a:p>
          <a:p>
            <a:r>
              <a:rPr lang="en-US" dirty="0"/>
              <a:t>The professional Development Videos Tab host 12 videos from the 2020 Virtual PAC. These videos range from The CMSAF Panel, CSAF General Brown and CMSAF Chief Bass, to Financial Readiness with USAA</a:t>
            </a:r>
          </a:p>
        </p:txBody>
      </p:sp>
      <p:sp>
        <p:nvSpPr>
          <p:cNvPr id="4" name="Slide Number Placeholder 3"/>
          <p:cNvSpPr>
            <a:spLocks noGrp="1"/>
          </p:cNvSpPr>
          <p:nvPr>
            <p:ph type="sldNum" sz="quarter" idx="5"/>
          </p:nvPr>
        </p:nvSpPr>
        <p:spPr/>
        <p:txBody>
          <a:bodyPr/>
          <a:lstStyle/>
          <a:p>
            <a:fld id="{A43B0D30-949B-442B-B45C-010139616A53}" type="slidenum">
              <a:rPr lang="en-US" smtClean="0"/>
              <a:t>21</a:t>
            </a:fld>
            <a:endParaRPr lang="en-US"/>
          </a:p>
        </p:txBody>
      </p:sp>
    </p:spTree>
    <p:extLst>
      <p:ext uri="{BB962C8B-B14F-4D97-AF65-F5344CB8AC3E}">
        <p14:creationId xmlns:p14="http://schemas.microsoft.com/office/powerpoint/2010/main" val="235770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22</a:t>
            </a:fld>
            <a:endParaRPr lang="en-US"/>
          </a:p>
        </p:txBody>
      </p:sp>
    </p:spTree>
    <p:extLst>
      <p:ext uri="{BB962C8B-B14F-4D97-AF65-F5344CB8AC3E}">
        <p14:creationId xmlns:p14="http://schemas.microsoft.com/office/powerpoint/2010/main" val="3362771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tab, Donate, shows the 4 charities that HQ AFSA used to </a:t>
            </a:r>
            <a:r>
              <a:rPr lang="en-US" b="0" i="0" dirty="0">
                <a:solidFill>
                  <a:srgbClr val="8E8E8E"/>
                </a:solidFill>
                <a:effectLst/>
                <a:latin typeface="Arial" panose="020B0604020202020204" pitchFamily="34" charset="0"/>
              </a:rPr>
              <a:t>“take care of their own” through AFSA International Charities Programs. </a:t>
            </a:r>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23</a:t>
            </a:fld>
            <a:endParaRPr lang="en-US"/>
          </a:p>
        </p:txBody>
      </p:sp>
    </p:spTree>
    <p:extLst>
      <p:ext uri="{BB962C8B-B14F-4D97-AF65-F5344CB8AC3E}">
        <p14:creationId xmlns:p14="http://schemas.microsoft.com/office/powerpoint/2010/main" val="355918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Search:</a:t>
            </a:r>
          </a:p>
          <a:p>
            <a:pPr marL="342900" indent="-342900">
              <a:buAutoNum type="arabicPeriod"/>
            </a:pPr>
            <a:r>
              <a:rPr lang="en-US" dirty="0"/>
              <a:t>Useful to verify membership status prior to voting</a:t>
            </a:r>
          </a:p>
          <a:p>
            <a:pPr marL="342900" indent="-342900">
              <a:buAutoNum type="arabicPeriod"/>
            </a:pPr>
            <a:r>
              <a:rPr lang="en-US" dirty="0"/>
              <a:t>Useful to show paid through date, current chapter and Member ID.  </a:t>
            </a:r>
          </a:p>
          <a:p>
            <a:r>
              <a:rPr lang="en-US" dirty="0"/>
              <a:t>**Search any member with the minimum of first letter of Last Name. </a:t>
            </a:r>
          </a:p>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6</a:t>
            </a:fld>
            <a:endParaRPr lang="en-US"/>
          </a:p>
        </p:txBody>
      </p:sp>
    </p:spTree>
    <p:extLst>
      <p:ext uri="{BB962C8B-B14F-4D97-AF65-F5344CB8AC3E}">
        <p14:creationId xmlns:p14="http://schemas.microsoft.com/office/powerpoint/2010/main" val="564227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page will show you any upcoming events. We encourage you to send us your events and we will place them on the calendar for other chapters to support you! </a:t>
            </a:r>
          </a:p>
        </p:txBody>
      </p:sp>
      <p:sp>
        <p:nvSpPr>
          <p:cNvPr id="4" name="Slide Number Placeholder 3"/>
          <p:cNvSpPr>
            <a:spLocks noGrp="1"/>
          </p:cNvSpPr>
          <p:nvPr>
            <p:ph type="sldNum" sz="quarter" idx="5"/>
          </p:nvPr>
        </p:nvSpPr>
        <p:spPr/>
        <p:txBody>
          <a:bodyPr/>
          <a:lstStyle/>
          <a:p>
            <a:fld id="{A43B0D30-949B-442B-B45C-010139616A53}" type="slidenum">
              <a:rPr lang="en-US" smtClean="0"/>
              <a:t>25</a:t>
            </a:fld>
            <a:endParaRPr lang="en-US"/>
          </a:p>
        </p:txBody>
      </p:sp>
    </p:spTree>
    <p:extLst>
      <p:ext uri="{BB962C8B-B14F-4D97-AF65-F5344CB8AC3E}">
        <p14:creationId xmlns:p14="http://schemas.microsoft.com/office/powerpoint/2010/main" val="249995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Legislation is still under construction, but this is where you will see breakdowns and data on L.A.W (Legislative Awareness Week)</a:t>
            </a:r>
          </a:p>
        </p:txBody>
      </p:sp>
      <p:sp>
        <p:nvSpPr>
          <p:cNvPr id="4" name="Slide Number Placeholder 3"/>
          <p:cNvSpPr>
            <a:spLocks noGrp="1"/>
          </p:cNvSpPr>
          <p:nvPr>
            <p:ph type="sldNum" sz="quarter" idx="5"/>
          </p:nvPr>
        </p:nvSpPr>
        <p:spPr/>
        <p:txBody>
          <a:bodyPr/>
          <a:lstStyle/>
          <a:p>
            <a:fld id="{A43B0D30-949B-442B-B45C-010139616A53}" type="slidenum">
              <a:rPr lang="en-US" smtClean="0"/>
              <a:t>26</a:t>
            </a:fld>
            <a:endParaRPr lang="en-US"/>
          </a:p>
        </p:txBody>
      </p:sp>
    </p:spTree>
    <p:extLst>
      <p:ext uri="{BB962C8B-B14F-4D97-AF65-F5344CB8AC3E}">
        <p14:creationId xmlns:p14="http://schemas.microsoft.com/office/powerpoint/2010/main" val="1016336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Chapters tab will give you the location and links to Websites/Social media accounts for all Division 2 Chapters. </a:t>
            </a:r>
          </a:p>
        </p:txBody>
      </p:sp>
      <p:sp>
        <p:nvSpPr>
          <p:cNvPr id="4" name="Slide Number Placeholder 3"/>
          <p:cNvSpPr>
            <a:spLocks noGrp="1"/>
          </p:cNvSpPr>
          <p:nvPr>
            <p:ph type="sldNum" sz="quarter" idx="5"/>
          </p:nvPr>
        </p:nvSpPr>
        <p:spPr/>
        <p:txBody>
          <a:bodyPr/>
          <a:lstStyle/>
          <a:p>
            <a:fld id="{A43B0D30-949B-442B-B45C-010139616A53}" type="slidenum">
              <a:rPr lang="en-US" smtClean="0"/>
              <a:t>27</a:t>
            </a:fld>
            <a:endParaRPr lang="en-US"/>
          </a:p>
        </p:txBody>
      </p:sp>
    </p:spTree>
    <p:extLst>
      <p:ext uri="{BB962C8B-B14F-4D97-AF65-F5344CB8AC3E}">
        <p14:creationId xmlns:p14="http://schemas.microsoft.com/office/powerpoint/2010/main" val="133955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 gives you the names, contact info and roles for everyone on the Division 2 council. </a:t>
            </a:r>
          </a:p>
        </p:txBody>
      </p:sp>
      <p:sp>
        <p:nvSpPr>
          <p:cNvPr id="4" name="Slide Number Placeholder 3"/>
          <p:cNvSpPr>
            <a:spLocks noGrp="1"/>
          </p:cNvSpPr>
          <p:nvPr>
            <p:ph type="sldNum" sz="quarter" idx="5"/>
          </p:nvPr>
        </p:nvSpPr>
        <p:spPr/>
        <p:txBody>
          <a:bodyPr/>
          <a:lstStyle/>
          <a:p>
            <a:fld id="{A43B0D30-949B-442B-B45C-010139616A53}" type="slidenum">
              <a:rPr lang="en-US" smtClean="0"/>
              <a:t>28</a:t>
            </a:fld>
            <a:endParaRPr lang="en-US"/>
          </a:p>
        </p:txBody>
      </p:sp>
    </p:spTree>
    <p:extLst>
      <p:ext uri="{BB962C8B-B14F-4D97-AF65-F5344CB8AC3E}">
        <p14:creationId xmlns:p14="http://schemas.microsoft.com/office/powerpoint/2010/main" val="148343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 shows the previous years award winners by Category AND shows you sample packages from previous winners. </a:t>
            </a:r>
          </a:p>
        </p:txBody>
      </p:sp>
      <p:sp>
        <p:nvSpPr>
          <p:cNvPr id="4" name="Slide Number Placeholder 3"/>
          <p:cNvSpPr>
            <a:spLocks noGrp="1"/>
          </p:cNvSpPr>
          <p:nvPr>
            <p:ph type="sldNum" sz="quarter" idx="5"/>
          </p:nvPr>
        </p:nvSpPr>
        <p:spPr/>
        <p:txBody>
          <a:bodyPr/>
          <a:lstStyle/>
          <a:p>
            <a:fld id="{A43B0D30-949B-442B-B45C-010139616A53}" type="slidenum">
              <a:rPr lang="en-US" smtClean="0"/>
              <a:t>29</a:t>
            </a:fld>
            <a:endParaRPr lang="en-US"/>
          </a:p>
        </p:txBody>
      </p:sp>
    </p:spTree>
    <p:extLst>
      <p:ext uri="{BB962C8B-B14F-4D97-AF65-F5344CB8AC3E}">
        <p14:creationId xmlns:p14="http://schemas.microsoft.com/office/powerpoint/2010/main" val="630965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 houses membership information from HQs as well as DIV 2 specific data. There is a letter that can be shared with your Cyber members that are expiring, Top Recruiter/Retainer info, benefits, and discount cards. All information that can be useful during membership drives. </a:t>
            </a:r>
          </a:p>
        </p:txBody>
      </p:sp>
      <p:sp>
        <p:nvSpPr>
          <p:cNvPr id="4" name="Slide Number Placeholder 3"/>
          <p:cNvSpPr>
            <a:spLocks noGrp="1"/>
          </p:cNvSpPr>
          <p:nvPr>
            <p:ph type="sldNum" sz="quarter" idx="5"/>
          </p:nvPr>
        </p:nvSpPr>
        <p:spPr/>
        <p:txBody>
          <a:bodyPr/>
          <a:lstStyle/>
          <a:p>
            <a:fld id="{A43B0D30-949B-442B-B45C-010139616A53}" type="slidenum">
              <a:rPr lang="en-US" smtClean="0"/>
              <a:t>30</a:t>
            </a:fld>
            <a:endParaRPr lang="en-US"/>
          </a:p>
        </p:txBody>
      </p:sp>
    </p:spTree>
    <p:extLst>
      <p:ext uri="{BB962C8B-B14F-4D97-AF65-F5344CB8AC3E}">
        <p14:creationId xmlns:p14="http://schemas.microsoft.com/office/powerpoint/2010/main" val="1408395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tab is where you can go for Division 2 training information. This tab is still under construction, so let us know what you want featured or built. </a:t>
            </a:r>
          </a:p>
        </p:txBody>
      </p:sp>
      <p:sp>
        <p:nvSpPr>
          <p:cNvPr id="4" name="Slide Number Placeholder 3"/>
          <p:cNvSpPr>
            <a:spLocks noGrp="1"/>
          </p:cNvSpPr>
          <p:nvPr>
            <p:ph type="sldNum" sz="quarter" idx="5"/>
          </p:nvPr>
        </p:nvSpPr>
        <p:spPr/>
        <p:txBody>
          <a:bodyPr/>
          <a:lstStyle/>
          <a:p>
            <a:fld id="{A43B0D30-949B-442B-B45C-010139616A53}" type="slidenum">
              <a:rPr lang="en-US" smtClean="0"/>
              <a:t>31</a:t>
            </a:fld>
            <a:endParaRPr lang="en-US"/>
          </a:p>
        </p:txBody>
      </p:sp>
    </p:spTree>
    <p:extLst>
      <p:ext uri="{BB962C8B-B14F-4D97-AF65-F5344CB8AC3E}">
        <p14:creationId xmlns:p14="http://schemas.microsoft.com/office/powerpoint/2010/main" val="3337317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32</a:t>
            </a:fld>
            <a:endParaRPr lang="en-US"/>
          </a:p>
        </p:txBody>
      </p:sp>
    </p:spTree>
    <p:extLst>
      <p:ext uri="{BB962C8B-B14F-4D97-AF65-F5344CB8AC3E}">
        <p14:creationId xmlns:p14="http://schemas.microsoft.com/office/powerpoint/2010/main" val="157120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AFSA HQ President Visits and conversations and the latest news from the International President. </a:t>
            </a:r>
          </a:p>
        </p:txBody>
      </p:sp>
      <p:sp>
        <p:nvSpPr>
          <p:cNvPr id="4" name="Slide Number Placeholder 3"/>
          <p:cNvSpPr>
            <a:spLocks noGrp="1"/>
          </p:cNvSpPr>
          <p:nvPr>
            <p:ph type="sldNum" sz="quarter" idx="5"/>
          </p:nvPr>
        </p:nvSpPr>
        <p:spPr/>
        <p:txBody>
          <a:bodyPr/>
          <a:lstStyle/>
          <a:p>
            <a:fld id="{A43B0D30-949B-442B-B45C-010139616A53}" type="slidenum">
              <a:rPr lang="en-US" smtClean="0"/>
              <a:t>7</a:t>
            </a:fld>
            <a:endParaRPr lang="en-US"/>
          </a:p>
        </p:txBody>
      </p:sp>
    </p:spTree>
    <p:extLst>
      <p:ext uri="{BB962C8B-B14F-4D97-AF65-F5344CB8AC3E}">
        <p14:creationId xmlns:p14="http://schemas.microsoft.com/office/powerpoint/2010/main" val="126238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AFSA HQ President Visits and conversations and the latest news from the International President. </a:t>
            </a:r>
          </a:p>
        </p:txBody>
      </p:sp>
      <p:sp>
        <p:nvSpPr>
          <p:cNvPr id="4" name="Slide Number Placeholder 3"/>
          <p:cNvSpPr>
            <a:spLocks noGrp="1"/>
          </p:cNvSpPr>
          <p:nvPr>
            <p:ph type="sldNum" sz="quarter" idx="5"/>
          </p:nvPr>
        </p:nvSpPr>
        <p:spPr/>
        <p:txBody>
          <a:bodyPr/>
          <a:lstStyle/>
          <a:p>
            <a:fld id="{A43B0D30-949B-442B-B45C-010139616A53}" type="slidenum">
              <a:rPr lang="en-US" smtClean="0"/>
              <a:t>8</a:t>
            </a:fld>
            <a:endParaRPr lang="en-US"/>
          </a:p>
        </p:txBody>
      </p:sp>
    </p:spTree>
    <p:extLst>
      <p:ext uri="{BB962C8B-B14F-4D97-AF65-F5344CB8AC3E}">
        <p14:creationId xmlns:p14="http://schemas.microsoft.com/office/powerpoint/2010/main" val="222831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links to any active campaigns, recruiter handbooks, tips and tricks for membership drives.  Under the AFSA Family matters link you can find pricing and info on all membership types. </a:t>
            </a:r>
          </a:p>
        </p:txBody>
      </p:sp>
      <p:sp>
        <p:nvSpPr>
          <p:cNvPr id="4" name="Slide Number Placeholder 3"/>
          <p:cNvSpPr>
            <a:spLocks noGrp="1"/>
          </p:cNvSpPr>
          <p:nvPr>
            <p:ph type="sldNum" sz="quarter" idx="5"/>
          </p:nvPr>
        </p:nvSpPr>
        <p:spPr/>
        <p:txBody>
          <a:bodyPr/>
          <a:lstStyle/>
          <a:p>
            <a:fld id="{A43B0D30-949B-442B-B45C-010139616A53}" type="slidenum">
              <a:rPr lang="en-US" smtClean="0"/>
              <a:t>9</a:t>
            </a:fld>
            <a:endParaRPr lang="en-US"/>
          </a:p>
        </p:txBody>
      </p:sp>
    </p:spTree>
    <p:extLst>
      <p:ext uri="{BB962C8B-B14F-4D97-AF65-F5344CB8AC3E}">
        <p14:creationId xmlns:p14="http://schemas.microsoft.com/office/powerpoint/2010/main" val="86414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AFSA HQ President Visits and conversations and the latest news from the International President. </a:t>
            </a:r>
          </a:p>
        </p:txBody>
      </p:sp>
      <p:sp>
        <p:nvSpPr>
          <p:cNvPr id="4" name="Slide Number Placeholder 3"/>
          <p:cNvSpPr>
            <a:spLocks noGrp="1"/>
          </p:cNvSpPr>
          <p:nvPr>
            <p:ph type="sldNum" sz="quarter" idx="5"/>
          </p:nvPr>
        </p:nvSpPr>
        <p:spPr/>
        <p:txBody>
          <a:bodyPr/>
          <a:lstStyle/>
          <a:p>
            <a:fld id="{A43B0D30-949B-442B-B45C-010139616A53}" type="slidenum">
              <a:rPr lang="en-US" smtClean="0"/>
              <a:t>10</a:t>
            </a:fld>
            <a:endParaRPr lang="en-US"/>
          </a:p>
        </p:txBody>
      </p:sp>
    </p:spTree>
    <p:extLst>
      <p:ext uri="{BB962C8B-B14F-4D97-AF65-F5344CB8AC3E}">
        <p14:creationId xmlns:p14="http://schemas.microsoft.com/office/powerpoint/2010/main" val="131422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chapter President you will not have every report listed on this page.  The ones that you need to be familiar with are listed below:</a:t>
            </a:r>
          </a:p>
          <a:p>
            <a:r>
              <a:rPr lang="en-US" b="1" dirty="0"/>
              <a:t>Retain for all Members: </a:t>
            </a:r>
            <a:r>
              <a:rPr lang="en-US" dirty="0"/>
              <a:t>This roster shows the current retain stats for EVERY AFSA member worldwide.</a:t>
            </a:r>
          </a:p>
          <a:p>
            <a:r>
              <a:rPr lang="en-US" b="1" dirty="0"/>
              <a:t>Recruit &amp; Retain by Chapter (PDF and Excel): </a:t>
            </a:r>
            <a:r>
              <a:rPr lang="en-US" dirty="0"/>
              <a:t>This roster shows the recruit and retain number for you chapter (good to know for annual awards packages)</a:t>
            </a:r>
          </a:p>
          <a:p>
            <a:r>
              <a:rPr lang="en-US" b="1" dirty="0"/>
              <a:t>Recruit &amp; Retain (PDF and Excel) Your data: </a:t>
            </a:r>
            <a:r>
              <a:rPr lang="en-US" dirty="0"/>
              <a:t>This roster shows the recruit and retain number for all members assigned to your chapter. This is only as accurate as the info your recruiters and retainers put on the forms. If there is not a member ID from a chapter member listed on the form sent to HQs, your chapter will not get credit. </a:t>
            </a:r>
          </a:p>
          <a:p>
            <a:r>
              <a:rPr lang="en-US" b="1" dirty="0"/>
              <a:t>Chapter Presidents: </a:t>
            </a:r>
            <a:r>
              <a:rPr lang="en-US" dirty="0"/>
              <a:t>This will show all sitting Chapter presidents and their contact info (as listed on DOOs)</a:t>
            </a:r>
          </a:p>
          <a:p>
            <a:r>
              <a:rPr lang="en-US" b="1" dirty="0"/>
              <a:t>Division Presidents: </a:t>
            </a:r>
            <a:r>
              <a:rPr lang="en-US" dirty="0"/>
              <a:t>This will show all division Presidents and their contact info (as listed on DOOs)</a:t>
            </a:r>
          </a:p>
          <a:p>
            <a:r>
              <a:rPr lang="en-US" b="1" dirty="0"/>
              <a:t>International Officers: </a:t>
            </a:r>
            <a:r>
              <a:rPr lang="en-US" dirty="0"/>
              <a:t>This will show HQ AFSA leadership and contact info</a:t>
            </a:r>
          </a:p>
          <a:p>
            <a:r>
              <a:rPr lang="en-US" b="1" dirty="0"/>
              <a:t>4 Month Chapter Roster (PDF and Excel): </a:t>
            </a:r>
            <a:r>
              <a:rPr lang="en-US" b="0" dirty="0"/>
              <a:t>This roster will show you who is expiring in 4 months. For example, if you want to know who is expiring in May, Run the report in January.  Recommendation: have your membership lead run this report each month and send a personalized message to the person with AFSA/Chapter Events and successes and remind them on their importance to AFSA as well as ways to renew their membership. </a:t>
            </a:r>
          </a:p>
          <a:p>
            <a:r>
              <a:rPr lang="en-US" b="1" dirty="0"/>
              <a:t>Bad Address Listing: </a:t>
            </a:r>
            <a:r>
              <a:rPr lang="en-US" dirty="0"/>
              <a:t>This roster shows everyone in your chapter that has a bad address according to the USPS. This could mean they have rejected mail as return to sender OR they have moved but their mail forwarding has expired. If a member is listed on this roster you are not being paid for them in your quarterly payment. It is helpful to contact these members and update their address with HQs even if the address listed is correct. </a:t>
            </a:r>
          </a:p>
          <a:p>
            <a:r>
              <a:rPr lang="en-US" b="1" dirty="0"/>
              <a:t>Chapter Roster: </a:t>
            </a:r>
            <a:r>
              <a:rPr lang="en-US" dirty="0"/>
              <a:t>This is every member assigned to your roster. It will show all contact info, membership status, if they have a bad mailing address, etc. You can use this roster to create your email contact list if you save it in the format your email service requires and upload it. Gmail wants you save it as “.csv” file. </a:t>
            </a:r>
          </a:p>
          <a:p>
            <a:r>
              <a:rPr lang="en-US" b="1" dirty="0"/>
              <a:t>Gain Loss Transfer Roster: </a:t>
            </a:r>
            <a:r>
              <a:rPr lang="en-US" dirty="0"/>
              <a:t>This roster can show you who has left your chapter and who has moved to your chapter. You can use this to send monthly “welcome” emails where you share meeting info and Chapter upcoming events. It also saves you time in updating your email contact list. </a:t>
            </a:r>
          </a:p>
          <a:p>
            <a:endParaRPr lang="en-US" dirty="0"/>
          </a:p>
          <a:p>
            <a:r>
              <a:rPr lang="en-US" dirty="0"/>
              <a:t>Of note, keep copies of the reports you run and compare them. If you find errors in any of the reports, contact HQ AFSA to have them correct it. Your quarterly payments are only as accurate as the data HQs has. </a:t>
            </a:r>
          </a:p>
          <a:p>
            <a:endParaRPr lang="en-US" dirty="0"/>
          </a:p>
          <a:p>
            <a:endParaRPr lang="en-US" dirty="0"/>
          </a:p>
        </p:txBody>
      </p:sp>
      <p:sp>
        <p:nvSpPr>
          <p:cNvPr id="4" name="Slide Number Placeholder 3"/>
          <p:cNvSpPr>
            <a:spLocks noGrp="1"/>
          </p:cNvSpPr>
          <p:nvPr>
            <p:ph type="sldNum" sz="quarter" idx="5"/>
          </p:nvPr>
        </p:nvSpPr>
        <p:spPr/>
        <p:txBody>
          <a:bodyPr/>
          <a:lstStyle/>
          <a:p>
            <a:fld id="{A43B0D30-949B-442B-B45C-010139616A53}" type="slidenum">
              <a:rPr lang="en-US" smtClean="0"/>
              <a:t>11</a:t>
            </a:fld>
            <a:endParaRPr lang="en-US"/>
          </a:p>
        </p:txBody>
      </p:sp>
    </p:spTree>
    <p:extLst>
      <p:ext uri="{BB962C8B-B14F-4D97-AF65-F5344CB8AC3E}">
        <p14:creationId xmlns:p14="http://schemas.microsoft.com/office/powerpoint/2010/main" val="241881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date should always be the 1</a:t>
            </a:r>
            <a:r>
              <a:rPr lang="en-US" baseline="30000" dirty="0"/>
              <a:t>st</a:t>
            </a:r>
            <a:r>
              <a:rPr lang="en-US" dirty="0"/>
              <a:t> of the month and end dates are the last day of the month.  For example, if I want to run a chapter report for the month of February, I will run it from 1 Jan 2021 to 28 Feb 2021.  This allows for any expiring in that timeframe to be shown as well as catch any updates that happened from the last time I ran it. </a:t>
            </a:r>
          </a:p>
          <a:p>
            <a:endParaRPr lang="en-US" dirty="0"/>
          </a:p>
          <a:p>
            <a:r>
              <a:rPr lang="en-US" dirty="0"/>
              <a:t>Some rosters ask if you want PDF or excel, while some say the title or the title (linear). Linear is excel, if not listed you will either have to choose or it will be PDF.</a:t>
            </a:r>
          </a:p>
        </p:txBody>
      </p:sp>
      <p:sp>
        <p:nvSpPr>
          <p:cNvPr id="4" name="Slide Number Placeholder 3"/>
          <p:cNvSpPr>
            <a:spLocks noGrp="1"/>
          </p:cNvSpPr>
          <p:nvPr>
            <p:ph type="sldNum" sz="quarter" idx="5"/>
          </p:nvPr>
        </p:nvSpPr>
        <p:spPr/>
        <p:txBody>
          <a:bodyPr/>
          <a:lstStyle/>
          <a:p>
            <a:fld id="{A43B0D30-949B-442B-B45C-010139616A53}" type="slidenum">
              <a:rPr lang="en-US" smtClean="0"/>
              <a:t>12</a:t>
            </a:fld>
            <a:endParaRPr lang="en-US"/>
          </a:p>
        </p:txBody>
      </p:sp>
    </p:spTree>
    <p:extLst>
      <p:ext uri="{BB962C8B-B14F-4D97-AF65-F5344CB8AC3E}">
        <p14:creationId xmlns:p14="http://schemas.microsoft.com/office/powerpoint/2010/main" val="315275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AFSA HQ President Visits and conversations and the latest news from the International President. </a:t>
            </a:r>
          </a:p>
        </p:txBody>
      </p:sp>
      <p:sp>
        <p:nvSpPr>
          <p:cNvPr id="4" name="Slide Number Placeholder 3"/>
          <p:cNvSpPr>
            <a:spLocks noGrp="1"/>
          </p:cNvSpPr>
          <p:nvPr>
            <p:ph type="sldNum" sz="quarter" idx="5"/>
          </p:nvPr>
        </p:nvSpPr>
        <p:spPr/>
        <p:txBody>
          <a:bodyPr/>
          <a:lstStyle/>
          <a:p>
            <a:fld id="{A43B0D30-949B-442B-B45C-010139616A53}" type="slidenum">
              <a:rPr lang="en-US" smtClean="0"/>
              <a:t>13</a:t>
            </a:fld>
            <a:endParaRPr lang="en-US"/>
          </a:p>
        </p:txBody>
      </p:sp>
    </p:spTree>
    <p:extLst>
      <p:ext uri="{BB962C8B-B14F-4D97-AF65-F5344CB8AC3E}">
        <p14:creationId xmlns:p14="http://schemas.microsoft.com/office/powerpoint/2010/main" val="429443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9B6F41-4BEB-46B8-B497-47CECD58FD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152927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B6F41-4BEB-46B8-B497-47CECD58FD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100558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B6F41-4BEB-46B8-B497-47CECD58FD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25018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B6F41-4BEB-46B8-B497-47CECD58FD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23734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B6F41-4BEB-46B8-B497-47CECD58FD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1776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B6F41-4BEB-46B8-B497-47CECD58FD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71559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B6F41-4BEB-46B8-B497-47CECD58FD2A}"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45813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B6F41-4BEB-46B8-B497-47CECD58FD2A}"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130692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B6F41-4BEB-46B8-B497-47CECD58FD2A}"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175019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B6F41-4BEB-46B8-B497-47CECD58FD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31564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9B6F41-4BEB-46B8-B497-47CECD58FD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3407D-5291-4F70-B582-4E84BDE1A68C}" type="slidenum">
              <a:rPr lang="en-US" smtClean="0"/>
              <a:t>‹#›</a:t>
            </a:fld>
            <a:endParaRPr lang="en-US"/>
          </a:p>
        </p:txBody>
      </p:sp>
    </p:spTree>
    <p:extLst>
      <p:ext uri="{BB962C8B-B14F-4D97-AF65-F5344CB8AC3E}">
        <p14:creationId xmlns:p14="http://schemas.microsoft.com/office/powerpoint/2010/main" val="237420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B6F41-4BEB-46B8-B497-47CECD58FD2A}"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3407D-5291-4F70-B582-4E84BDE1A68C}" type="slidenum">
              <a:rPr lang="en-US" smtClean="0"/>
              <a:t>‹#›</a:t>
            </a:fld>
            <a:endParaRPr lang="en-US"/>
          </a:p>
        </p:txBody>
      </p:sp>
    </p:spTree>
    <p:extLst>
      <p:ext uri="{BB962C8B-B14F-4D97-AF65-F5344CB8AC3E}">
        <p14:creationId xmlns:p14="http://schemas.microsoft.com/office/powerpoint/2010/main" val="40681853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qafsa.org/downloadable-screen-savers.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2034270-02F1-4D18-A2D4-C63A892B83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315" y="0"/>
            <a:ext cx="12278939" cy="6858000"/>
          </a:xfrm>
          <a:prstGeom prst="rect">
            <a:avLst/>
          </a:prstGeom>
        </p:spPr>
      </p:pic>
      <p:sp>
        <p:nvSpPr>
          <p:cNvPr id="2" name="Title 1">
            <a:extLst>
              <a:ext uri="{FF2B5EF4-FFF2-40B4-BE49-F238E27FC236}">
                <a16:creationId xmlns:a16="http://schemas.microsoft.com/office/drawing/2014/main" id="{AE31B08C-9B02-4ECA-8F27-7C8EBCBA83FC}"/>
              </a:ext>
            </a:extLst>
          </p:cNvPr>
          <p:cNvSpPr>
            <a:spLocks noGrp="1"/>
          </p:cNvSpPr>
          <p:nvPr>
            <p:ph type="ctrTitle"/>
          </p:nvPr>
        </p:nvSpPr>
        <p:spPr>
          <a:xfrm>
            <a:off x="1524000" y="-113319"/>
            <a:ext cx="9144000" cy="957263"/>
          </a:xfrm>
        </p:spPr>
        <p:txBody>
          <a:bodyPr>
            <a:normAutofit/>
          </a:bodyPr>
          <a:lstStyle/>
          <a:p>
            <a:r>
              <a:rPr lang="en-US" dirty="0">
                <a:solidFill>
                  <a:schemeClr val="tx1">
                    <a:lumMod val="95000"/>
                  </a:schemeClr>
                </a:solidFill>
              </a:rPr>
              <a:t>HQ AFSA And </a:t>
            </a:r>
            <a:r>
              <a:rPr lang="en-US" dirty="0" err="1">
                <a:solidFill>
                  <a:schemeClr val="tx1">
                    <a:lumMod val="95000"/>
                  </a:schemeClr>
                </a:solidFill>
              </a:rPr>
              <a:t>Div</a:t>
            </a:r>
            <a:r>
              <a:rPr lang="en-US" dirty="0">
                <a:solidFill>
                  <a:schemeClr val="tx1">
                    <a:lumMod val="95000"/>
                  </a:schemeClr>
                </a:solidFill>
              </a:rPr>
              <a:t> 2 Websites</a:t>
            </a:r>
          </a:p>
        </p:txBody>
      </p:sp>
      <p:sp>
        <p:nvSpPr>
          <p:cNvPr id="4" name="TextBox 3">
            <a:extLst>
              <a:ext uri="{FF2B5EF4-FFF2-40B4-BE49-F238E27FC236}">
                <a16:creationId xmlns:a16="http://schemas.microsoft.com/office/drawing/2014/main" id="{FC3209F7-30EE-4A1E-B37C-60D28327B4B8}"/>
              </a:ext>
            </a:extLst>
          </p:cNvPr>
          <p:cNvSpPr txBox="1"/>
          <p:nvPr/>
        </p:nvSpPr>
        <p:spPr>
          <a:xfrm>
            <a:off x="4134677" y="6123355"/>
            <a:ext cx="3922643" cy="369332"/>
          </a:xfrm>
          <a:prstGeom prst="rect">
            <a:avLst/>
          </a:prstGeom>
          <a:noFill/>
        </p:spPr>
        <p:txBody>
          <a:bodyPr wrap="square" rtlCol="0">
            <a:spAutoFit/>
          </a:bodyPr>
          <a:lstStyle/>
          <a:p>
            <a:pPr algn="ctr"/>
            <a:r>
              <a:rPr lang="en-US" dirty="0">
                <a:solidFill>
                  <a:schemeClr val="tx1">
                    <a:lumMod val="95000"/>
                  </a:schemeClr>
                </a:solidFill>
              </a:rPr>
              <a:t>Division 2</a:t>
            </a:r>
          </a:p>
        </p:txBody>
      </p:sp>
    </p:spTree>
    <p:extLst>
      <p:ext uri="{BB962C8B-B14F-4D97-AF65-F5344CB8AC3E}">
        <p14:creationId xmlns:p14="http://schemas.microsoft.com/office/powerpoint/2010/main" val="335683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7929797" y="5078990"/>
            <a:ext cx="106430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67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326D-67C0-400B-8CAE-78B7BD28EC63}"/>
              </a:ext>
            </a:extLst>
          </p:cNvPr>
          <p:cNvSpPr>
            <a:spLocks noGrp="1"/>
          </p:cNvSpPr>
          <p:nvPr>
            <p:ph type="title"/>
          </p:nvPr>
        </p:nvSpPr>
        <p:spPr>
          <a:xfrm>
            <a:off x="176719" y="75262"/>
            <a:ext cx="10515600" cy="1325563"/>
          </a:xfrm>
        </p:spPr>
        <p:txBody>
          <a:bodyPr/>
          <a:lstStyle/>
          <a:p>
            <a:r>
              <a:rPr lang="en-US" dirty="0"/>
              <a:t>Reports</a:t>
            </a:r>
          </a:p>
        </p:txBody>
      </p:sp>
      <p:pic>
        <p:nvPicPr>
          <p:cNvPr id="5" name="Content Placeholder 4" descr="A picture containing table&#10;&#10;Description automatically generated">
            <a:extLst>
              <a:ext uri="{FF2B5EF4-FFF2-40B4-BE49-F238E27FC236}">
                <a16:creationId xmlns:a16="http://schemas.microsoft.com/office/drawing/2014/main" id="{A32405D0-C102-4B56-A955-1B62BB22A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33" y="992222"/>
            <a:ext cx="11302952" cy="5505856"/>
          </a:xfrm>
        </p:spPr>
      </p:pic>
    </p:spTree>
    <p:extLst>
      <p:ext uri="{BB962C8B-B14F-4D97-AF65-F5344CB8AC3E}">
        <p14:creationId xmlns:p14="http://schemas.microsoft.com/office/powerpoint/2010/main" val="141383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326D-67C0-400B-8CAE-78B7BD28EC63}"/>
              </a:ext>
            </a:extLst>
          </p:cNvPr>
          <p:cNvSpPr>
            <a:spLocks noGrp="1"/>
          </p:cNvSpPr>
          <p:nvPr>
            <p:ph type="title"/>
          </p:nvPr>
        </p:nvSpPr>
        <p:spPr>
          <a:xfrm>
            <a:off x="515471" y="203761"/>
            <a:ext cx="2241176" cy="1325563"/>
          </a:xfrm>
        </p:spPr>
        <p:txBody>
          <a:bodyPr/>
          <a:lstStyle/>
          <a:p>
            <a:r>
              <a:rPr lang="en-US" dirty="0"/>
              <a:t>Reports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D6ACEADC-BFA6-4A55-AC1C-96296F09EF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55" y="1331738"/>
            <a:ext cx="5750018" cy="2496755"/>
          </a:xfrm>
        </p:spPr>
      </p:pic>
      <p:pic>
        <p:nvPicPr>
          <p:cNvPr id="7" name="Picture 6" descr="Graphical user interface, application&#10;&#10;Description automatically generated">
            <a:extLst>
              <a:ext uri="{FF2B5EF4-FFF2-40B4-BE49-F238E27FC236}">
                <a16:creationId xmlns:a16="http://schemas.microsoft.com/office/drawing/2014/main" id="{95EEC24D-52EF-44C8-B0E1-B58870279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54" y="3989857"/>
            <a:ext cx="5750019" cy="2664382"/>
          </a:xfrm>
          <a:prstGeom prst="rect">
            <a:avLst/>
          </a:prstGeom>
        </p:spPr>
      </p:pic>
      <p:pic>
        <p:nvPicPr>
          <p:cNvPr id="6" name="Content Placeholder 7" descr="Graphical user interface, text, table&#10;&#10;Description automatically generated with medium confidence">
            <a:extLst>
              <a:ext uri="{FF2B5EF4-FFF2-40B4-BE49-F238E27FC236}">
                <a16:creationId xmlns:a16="http://schemas.microsoft.com/office/drawing/2014/main" id="{A9C5C3AA-3CA8-4AA4-8C55-5C4B1DFD8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643" y="1331738"/>
            <a:ext cx="6079504" cy="2496754"/>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77C68921-0687-4856-B788-07D933491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8643" y="3989857"/>
            <a:ext cx="6163357" cy="2664382"/>
          </a:xfrm>
          <a:prstGeom prst="rect">
            <a:avLst/>
          </a:prstGeom>
        </p:spPr>
      </p:pic>
    </p:spTree>
    <p:extLst>
      <p:ext uri="{BB962C8B-B14F-4D97-AF65-F5344CB8AC3E}">
        <p14:creationId xmlns:p14="http://schemas.microsoft.com/office/powerpoint/2010/main" val="392576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9129009" y="5123960"/>
            <a:ext cx="2503357"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40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011C-0D25-4068-8430-CDD1394872A7}"/>
              </a:ext>
            </a:extLst>
          </p:cNvPr>
          <p:cNvSpPr>
            <a:spLocks noGrp="1"/>
          </p:cNvSpPr>
          <p:nvPr>
            <p:ph type="title"/>
          </p:nvPr>
        </p:nvSpPr>
        <p:spPr/>
        <p:txBody>
          <a:bodyPr/>
          <a:lstStyle/>
          <a:p>
            <a:r>
              <a:rPr lang="en-US" dirty="0"/>
              <a:t>Chapter EPA</a:t>
            </a:r>
          </a:p>
        </p:txBody>
      </p:sp>
      <p:sp>
        <p:nvSpPr>
          <p:cNvPr id="3" name="Content Placeholder 2">
            <a:extLst>
              <a:ext uri="{FF2B5EF4-FFF2-40B4-BE49-F238E27FC236}">
                <a16:creationId xmlns:a16="http://schemas.microsoft.com/office/drawing/2014/main" id="{64C2C68C-8BC9-4705-BDAF-5211BDA35E10}"/>
              </a:ext>
            </a:extLst>
          </p:cNvPr>
          <p:cNvSpPr>
            <a:spLocks noGrp="1"/>
          </p:cNvSpPr>
          <p:nvPr>
            <p:ph idx="1"/>
          </p:nvPr>
        </p:nvSpPr>
        <p:spPr/>
        <p:txBody>
          <a:bodyPr>
            <a:normAutofit fontScale="92500" lnSpcReduction="20000"/>
          </a:bodyPr>
          <a:lstStyle/>
          <a:p>
            <a:r>
              <a:rPr lang="en-US" dirty="0"/>
              <a:t>Chapter Continuity book</a:t>
            </a:r>
          </a:p>
          <a:p>
            <a:r>
              <a:rPr lang="en-US" dirty="0"/>
              <a:t>Professional Organization Development Templates</a:t>
            </a:r>
          </a:p>
          <a:p>
            <a:r>
              <a:rPr lang="en-US" dirty="0"/>
              <a:t>National Military Association Paperwork for Wing Routing </a:t>
            </a:r>
          </a:p>
          <a:p>
            <a:r>
              <a:rPr lang="en-US" dirty="0"/>
              <a:t>Ideas for Base events</a:t>
            </a:r>
          </a:p>
          <a:p>
            <a:pPr lvl="1"/>
            <a:r>
              <a:rPr lang="en-US" dirty="0"/>
              <a:t>POW/MIA</a:t>
            </a:r>
          </a:p>
          <a:p>
            <a:pPr lvl="1"/>
            <a:r>
              <a:rPr lang="en-US" dirty="0"/>
              <a:t>JROTC participation</a:t>
            </a:r>
          </a:p>
          <a:p>
            <a:pPr lvl="1"/>
            <a:r>
              <a:rPr lang="en-US" dirty="0"/>
              <a:t>CLEP/DANTE Presentations</a:t>
            </a:r>
          </a:p>
          <a:p>
            <a:pPr lvl="1"/>
            <a:r>
              <a:rPr lang="en-US" dirty="0"/>
              <a:t>Fun Runs</a:t>
            </a:r>
          </a:p>
          <a:p>
            <a:pPr lvl="1"/>
            <a:r>
              <a:rPr lang="en-US" dirty="0"/>
              <a:t>Bowling</a:t>
            </a:r>
          </a:p>
          <a:p>
            <a:pPr lvl="1"/>
            <a:r>
              <a:rPr lang="en-US" dirty="0"/>
              <a:t>Mock Boards</a:t>
            </a:r>
          </a:p>
          <a:p>
            <a:pPr lvl="1"/>
            <a:r>
              <a:rPr lang="en-US" dirty="0" err="1"/>
              <a:t>Airmans</a:t>
            </a:r>
            <a:r>
              <a:rPr lang="en-US" dirty="0"/>
              <a:t> Attic</a:t>
            </a:r>
          </a:p>
          <a:p>
            <a:pPr lvl="1"/>
            <a:r>
              <a:rPr lang="en-US" dirty="0"/>
              <a:t>Membership/Recruiting Parties </a:t>
            </a:r>
          </a:p>
        </p:txBody>
      </p:sp>
    </p:spTree>
    <p:extLst>
      <p:ext uri="{BB962C8B-B14F-4D97-AF65-F5344CB8AC3E}">
        <p14:creationId xmlns:p14="http://schemas.microsoft.com/office/powerpoint/2010/main" val="19753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4" name="Oval 3">
            <a:extLst>
              <a:ext uri="{FF2B5EF4-FFF2-40B4-BE49-F238E27FC236}">
                <a16:creationId xmlns:a16="http://schemas.microsoft.com/office/drawing/2014/main" id="{BE2C8727-7E65-49FF-8D1A-B10BE10E16FF}"/>
              </a:ext>
            </a:extLst>
          </p:cNvPr>
          <p:cNvSpPr/>
          <p:nvPr/>
        </p:nvSpPr>
        <p:spPr>
          <a:xfrm>
            <a:off x="2685737" y="5830996"/>
            <a:ext cx="1331627"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0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5CFA-7E34-4E9F-A375-959212D6A2FC}"/>
              </a:ext>
            </a:extLst>
          </p:cNvPr>
          <p:cNvSpPr>
            <a:spLocks noGrp="1"/>
          </p:cNvSpPr>
          <p:nvPr>
            <p:ph type="title"/>
          </p:nvPr>
        </p:nvSpPr>
        <p:spPr/>
        <p:txBody>
          <a:bodyPr/>
          <a:lstStyle/>
          <a:p>
            <a:r>
              <a:rPr lang="en-US"/>
              <a:t>Resources</a:t>
            </a:r>
            <a:endParaRPr lang="en-US" dirty="0"/>
          </a:p>
        </p:txBody>
      </p:sp>
      <p:pic>
        <p:nvPicPr>
          <p:cNvPr id="5" name="Content Placeholder 4">
            <a:extLst>
              <a:ext uri="{FF2B5EF4-FFF2-40B4-BE49-F238E27FC236}">
                <a16:creationId xmlns:a16="http://schemas.microsoft.com/office/drawing/2014/main" id="{A49BDB28-B815-4D02-9358-35469F81BF0E}"/>
              </a:ext>
            </a:extLst>
          </p:cNvPr>
          <p:cNvPicPr>
            <a:picLocks noGrp="1" noChangeAspect="1"/>
          </p:cNvPicPr>
          <p:nvPr>
            <p:ph idx="1"/>
          </p:nvPr>
        </p:nvPicPr>
        <p:blipFill>
          <a:blip r:embed="rId3"/>
          <a:stretch>
            <a:fillRect/>
          </a:stretch>
        </p:blipFill>
        <p:spPr>
          <a:xfrm>
            <a:off x="1238679" y="1435311"/>
            <a:ext cx="9714642" cy="5057564"/>
          </a:xfrm>
        </p:spPr>
      </p:pic>
    </p:spTree>
    <p:extLst>
      <p:ext uri="{BB962C8B-B14F-4D97-AF65-F5344CB8AC3E}">
        <p14:creationId xmlns:p14="http://schemas.microsoft.com/office/powerpoint/2010/main" val="336453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4" name="Oval 3">
            <a:extLst>
              <a:ext uri="{FF2B5EF4-FFF2-40B4-BE49-F238E27FC236}">
                <a16:creationId xmlns:a16="http://schemas.microsoft.com/office/drawing/2014/main" id="{BE2C8727-7E65-49FF-8D1A-B10BE10E16FF}"/>
              </a:ext>
            </a:extLst>
          </p:cNvPr>
          <p:cNvSpPr/>
          <p:nvPr/>
        </p:nvSpPr>
        <p:spPr>
          <a:xfrm>
            <a:off x="4109802" y="5816006"/>
            <a:ext cx="2380939"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05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B07F-6E56-4D1B-8E2B-32731E4A0AB1}"/>
              </a:ext>
            </a:extLst>
          </p:cNvPr>
          <p:cNvSpPr>
            <a:spLocks noGrp="1"/>
          </p:cNvSpPr>
          <p:nvPr>
            <p:ph type="title"/>
          </p:nvPr>
        </p:nvSpPr>
        <p:spPr/>
        <p:txBody>
          <a:bodyPr/>
          <a:lstStyle/>
          <a:p>
            <a:r>
              <a:rPr lang="en-US" dirty="0"/>
              <a:t>Chevrons Online Store</a:t>
            </a:r>
          </a:p>
        </p:txBody>
      </p:sp>
      <p:pic>
        <p:nvPicPr>
          <p:cNvPr id="5" name="Content Placeholder 4">
            <a:extLst>
              <a:ext uri="{FF2B5EF4-FFF2-40B4-BE49-F238E27FC236}">
                <a16:creationId xmlns:a16="http://schemas.microsoft.com/office/drawing/2014/main" id="{B307D8E5-2964-43E6-9389-3299DF9E20C7}"/>
              </a:ext>
            </a:extLst>
          </p:cNvPr>
          <p:cNvPicPr>
            <a:picLocks noGrp="1" noChangeAspect="1"/>
          </p:cNvPicPr>
          <p:nvPr>
            <p:ph idx="1"/>
          </p:nvPr>
        </p:nvPicPr>
        <p:blipFill>
          <a:blip r:embed="rId3"/>
          <a:stretch>
            <a:fillRect/>
          </a:stretch>
        </p:blipFill>
        <p:spPr>
          <a:xfrm>
            <a:off x="2632511" y="1825625"/>
            <a:ext cx="6926978" cy="4351338"/>
          </a:xfrm>
        </p:spPr>
      </p:pic>
    </p:spTree>
    <p:extLst>
      <p:ext uri="{BB962C8B-B14F-4D97-AF65-F5344CB8AC3E}">
        <p14:creationId xmlns:p14="http://schemas.microsoft.com/office/powerpoint/2010/main" val="237810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4" name="Oval 3">
            <a:extLst>
              <a:ext uri="{FF2B5EF4-FFF2-40B4-BE49-F238E27FC236}">
                <a16:creationId xmlns:a16="http://schemas.microsoft.com/office/drawing/2014/main" id="{BE2C8727-7E65-49FF-8D1A-B10BE10E16FF}"/>
              </a:ext>
            </a:extLst>
          </p:cNvPr>
          <p:cNvSpPr/>
          <p:nvPr/>
        </p:nvSpPr>
        <p:spPr>
          <a:xfrm>
            <a:off x="6583180" y="5845987"/>
            <a:ext cx="77699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4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662-B1F7-409F-9FB8-A2854FC7F8D6}"/>
              </a:ext>
            </a:extLst>
          </p:cNvPr>
          <p:cNvSpPr>
            <a:spLocks noGrp="1"/>
          </p:cNvSpPr>
          <p:nvPr>
            <p:ph type="title"/>
          </p:nvPr>
        </p:nvSpPr>
        <p:spPr>
          <a:xfrm>
            <a:off x="838200" y="2103437"/>
            <a:ext cx="10515600" cy="1325563"/>
          </a:xfrm>
        </p:spPr>
        <p:txBody>
          <a:bodyPr>
            <a:normAutofit fontScale="90000"/>
          </a:bodyPr>
          <a:lstStyle/>
          <a:p>
            <a:pPr algn="ctr"/>
            <a:r>
              <a:rPr lang="en-US" dirty="0"/>
              <a:t>Navigating the HQ’s AFSA Website </a:t>
            </a:r>
            <a:br>
              <a:rPr lang="en-US" dirty="0"/>
            </a:br>
            <a:br>
              <a:rPr lang="en-US" dirty="0"/>
            </a:br>
            <a:r>
              <a:rPr lang="en-US" dirty="0"/>
              <a:t>https://members.hqafsa.org/</a:t>
            </a:r>
          </a:p>
        </p:txBody>
      </p:sp>
    </p:spTree>
    <p:extLst>
      <p:ext uri="{BB962C8B-B14F-4D97-AF65-F5344CB8AC3E}">
        <p14:creationId xmlns:p14="http://schemas.microsoft.com/office/powerpoint/2010/main" val="23629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4" name="Oval 3">
            <a:extLst>
              <a:ext uri="{FF2B5EF4-FFF2-40B4-BE49-F238E27FC236}">
                <a16:creationId xmlns:a16="http://schemas.microsoft.com/office/drawing/2014/main" id="{BE2C8727-7E65-49FF-8D1A-B10BE10E16FF}"/>
              </a:ext>
            </a:extLst>
          </p:cNvPr>
          <p:cNvSpPr/>
          <p:nvPr/>
        </p:nvSpPr>
        <p:spPr>
          <a:xfrm>
            <a:off x="7587521" y="5845987"/>
            <a:ext cx="77699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76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ED06-E849-4DAE-8BD5-933A5C8A9B90}"/>
              </a:ext>
            </a:extLst>
          </p:cNvPr>
          <p:cNvSpPr>
            <a:spLocks noGrp="1"/>
          </p:cNvSpPr>
          <p:nvPr>
            <p:ph type="title"/>
          </p:nvPr>
        </p:nvSpPr>
        <p:spPr/>
        <p:txBody>
          <a:bodyPr/>
          <a:lstStyle/>
          <a:p>
            <a:r>
              <a:rPr lang="en-US" dirty="0"/>
              <a:t>AFSA Library</a:t>
            </a:r>
          </a:p>
        </p:txBody>
      </p:sp>
      <p:pic>
        <p:nvPicPr>
          <p:cNvPr id="5" name="Content Placeholder 4">
            <a:extLst>
              <a:ext uri="{FF2B5EF4-FFF2-40B4-BE49-F238E27FC236}">
                <a16:creationId xmlns:a16="http://schemas.microsoft.com/office/drawing/2014/main" id="{7E73F38B-933A-4C7F-92B6-C85A44062C16}"/>
              </a:ext>
            </a:extLst>
          </p:cNvPr>
          <p:cNvPicPr>
            <a:picLocks noGrp="1" noChangeAspect="1"/>
          </p:cNvPicPr>
          <p:nvPr>
            <p:ph idx="1"/>
          </p:nvPr>
        </p:nvPicPr>
        <p:blipFill>
          <a:blip r:embed="rId3"/>
          <a:stretch>
            <a:fillRect/>
          </a:stretch>
        </p:blipFill>
        <p:spPr>
          <a:xfrm>
            <a:off x="1957387" y="3039269"/>
            <a:ext cx="8277225" cy="1924050"/>
          </a:xfrm>
        </p:spPr>
      </p:pic>
    </p:spTree>
    <p:extLst>
      <p:ext uri="{BB962C8B-B14F-4D97-AF65-F5344CB8AC3E}">
        <p14:creationId xmlns:p14="http://schemas.microsoft.com/office/powerpoint/2010/main" val="298656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4" name="Oval 3">
            <a:extLst>
              <a:ext uri="{FF2B5EF4-FFF2-40B4-BE49-F238E27FC236}">
                <a16:creationId xmlns:a16="http://schemas.microsoft.com/office/drawing/2014/main" id="{BE2C8727-7E65-49FF-8D1A-B10BE10E16FF}"/>
              </a:ext>
            </a:extLst>
          </p:cNvPr>
          <p:cNvSpPr/>
          <p:nvPr/>
        </p:nvSpPr>
        <p:spPr>
          <a:xfrm>
            <a:off x="8621843" y="5860977"/>
            <a:ext cx="77699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52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2C6F-254B-474B-B468-4749195BEAE8}"/>
              </a:ext>
            </a:extLst>
          </p:cNvPr>
          <p:cNvSpPr>
            <a:spLocks noGrp="1"/>
          </p:cNvSpPr>
          <p:nvPr>
            <p:ph type="title"/>
          </p:nvPr>
        </p:nvSpPr>
        <p:spPr/>
        <p:txBody>
          <a:bodyPr/>
          <a:lstStyle/>
          <a:p>
            <a:r>
              <a:rPr lang="en-US" dirty="0"/>
              <a:t>Donate Tab</a:t>
            </a:r>
          </a:p>
        </p:txBody>
      </p:sp>
      <p:pic>
        <p:nvPicPr>
          <p:cNvPr id="5" name="Content Placeholder 4">
            <a:extLst>
              <a:ext uri="{FF2B5EF4-FFF2-40B4-BE49-F238E27FC236}">
                <a16:creationId xmlns:a16="http://schemas.microsoft.com/office/drawing/2014/main" id="{4A2B1EFB-D1A6-4C14-A351-9738F18555A4}"/>
              </a:ext>
            </a:extLst>
          </p:cNvPr>
          <p:cNvPicPr>
            <a:picLocks noGrp="1" noChangeAspect="1"/>
          </p:cNvPicPr>
          <p:nvPr>
            <p:ph idx="1"/>
          </p:nvPr>
        </p:nvPicPr>
        <p:blipFill>
          <a:blip r:embed="rId3"/>
          <a:stretch>
            <a:fillRect/>
          </a:stretch>
        </p:blipFill>
        <p:spPr>
          <a:xfrm>
            <a:off x="5567092" y="174171"/>
            <a:ext cx="6151296" cy="6592255"/>
          </a:xfrm>
        </p:spPr>
      </p:pic>
    </p:spTree>
    <p:extLst>
      <p:ext uri="{BB962C8B-B14F-4D97-AF65-F5344CB8AC3E}">
        <p14:creationId xmlns:p14="http://schemas.microsoft.com/office/powerpoint/2010/main" val="241842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662-B1F7-409F-9FB8-A2854FC7F8D6}"/>
              </a:ext>
            </a:extLst>
          </p:cNvPr>
          <p:cNvSpPr>
            <a:spLocks noGrp="1"/>
          </p:cNvSpPr>
          <p:nvPr>
            <p:ph type="title"/>
          </p:nvPr>
        </p:nvSpPr>
        <p:spPr>
          <a:xfrm>
            <a:off x="838200" y="2103437"/>
            <a:ext cx="10515600" cy="1325563"/>
          </a:xfrm>
        </p:spPr>
        <p:txBody>
          <a:bodyPr>
            <a:normAutofit fontScale="90000"/>
          </a:bodyPr>
          <a:lstStyle/>
          <a:p>
            <a:pPr algn="ctr"/>
            <a:r>
              <a:rPr lang="en-US" dirty="0"/>
              <a:t>Navigating the Division II Website </a:t>
            </a:r>
            <a:br>
              <a:rPr lang="en-US" dirty="0"/>
            </a:br>
            <a:br>
              <a:rPr lang="en-US" dirty="0"/>
            </a:br>
            <a:r>
              <a:rPr lang="en-US" dirty="0"/>
              <a:t>http://www.afsadiv2.org/</a:t>
            </a:r>
          </a:p>
        </p:txBody>
      </p:sp>
    </p:spTree>
    <p:extLst>
      <p:ext uri="{BB962C8B-B14F-4D97-AF65-F5344CB8AC3E}">
        <p14:creationId xmlns:p14="http://schemas.microsoft.com/office/powerpoint/2010/main" val="303446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45DCF4-4803-4039-B3CB-BFBD215F9205}"/>
              </a:ext>
            </a:extLst>
          </p:cNvPr>
          <p:cNvPicPr>
            <a:picLocks noChangeAspect="1"/>
          </p:cNvPicPr>
          <p:nvPr/>
        </p:nvPicPr>
        <p:blipFill>
          <a:blip r:embed="rId3"/>
          <a:stretch>
            <a:fillRect/>
          </a:stretch>
        </p:blipFill>
        <p:spPr>
          <a:xfrm>
            <a:off x="-353642" y="0"/>
            <a:ext cx="12545642" cy="6858000"/>
          </a:xfrm>
          <a:prstGeom prst="rect">
            <a:avLst/>
          </a:prstGeom>
        </p:spPr>
      </p:pic>
      <p:sp>
        <p:nvSpPr>
          <p:cNvPr id="6" name="Oval 5">
            <a:extLst>
              <a:ext uri="{FF2B5EF4-FFF2-40B4-BE49-F238E27FC236}">
                <a16:creationId xmlns:a16="http://schemas.microsoft.com/office/drawing/2014/main" id="{3CE061A0-C5FD-4467-AA14-76B11C498E13}"/>
              </a:ext>
            </a:extLst>
          </p:cNvPr>
          <p:cNvSpPr/>
          <p:nvPr/>
        </p:nvSpPr>
        <p:spPr>
          <a:xfrm>
            <a:off x="167390" y="2368268"/>
            <a:ext cx="77699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045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602085B-29AE-4748-AB28-16473351B260}"/>
              </a:ext>
            </a:extLst>
          </p:cNvPr>
          <p:cNvPicPr>
            <a:picLocks noGrp="1" noChangeAspect="1"/>
          </p:cNvPicPr>
          <p:nvPr>
            <p:ph idx="1"/>
          </p:nvPr>
        </p:nvPicPr>
        <p:blipFill>
          <a:blip r:embed="rId3"/>
          <a:stretch>
            <a:fillRect/>
          </a:stretch>
        </p:blipFill>
        <p:spPr>
          <a:xfrm>
            <a:off x="1304145" y="72129"/>
            <a:ext cx="9263920" cy="6713741"/>
          </a:xfrm>
        </p:spPr>
      </p:pic>
      <p:sp>
        <p:nvSpPr>
          <p:cNvPr id="10" name="Oval 9">
            <a:extLst>
              <a:ext uri="{FF2B5EF4-FFF2-40B4-BE49-F238E27FC236}">
                <a16:creationId xmlns:a16="http://schemas.microsoft.com/office/drawing/2014/main" id="{47326EFA-C367-42A6-9894-95EA75F3F937}"/>
              </a:ext>
            </a:extLst>
          </p:cNvPr>
          <p:cNvSpPr/>
          <p:nvPr/>
        </p:nvSpPr>
        <p:spPr>
          <a:xfrm>
            <a:off x="2071141" y="1933553"/>
            <a:ext cx="1316636"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66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F3567-65CF-48CD-9848-F3070BF65195}"/>
              </a:ext>
            </a:extLst>
          </p:cNvPr>
          <p:cNvPicPr>
            <a:picLocks noGrp="1" noChangeAspect="1"/>
          </p:cNvPicPr>
          <p:nvPr>
            <p:ph idx="1"/>
          </p:nvPr>
        </p:nvPicPr>
        <p:blipFill>
          <a:blip r:embed="rId3"/>
          <a:stretch>
            <a:fillRect/>
          </a:stretch>
        </p:blipFill>
        <p:spPr>
          <a:xfrm>
            <a:off x="1409076" y="0"/>
            <a:ext cx="9638675" cy="6957648"/>
          </a:xfrm>
        </p:spPr>
      </p:pic>
      <p:sp>
        <p:nvSpPr>
          <p:cNvPr id="6" name="Oval 5">
            <a:extLst>
              <a:ext uri="{FF2B5EF4-FFF2-40B4-BE49-F238E27FC236}">
                <a16:creationId xmlns:a16="http://schemas.microsoft.com/office/drawing/2014/main" id="{766B8B41-C1DC-495D-B314-DFBE8ED76DD6}"/>
              </a:ext>
            </a:extLst>
          </p:cNvPr>
          <p:cNvSpPr/>
          <p:nvPr/>
        </p:nvSpPr>
        <p:spPr>
          <a:xfrm>
            <a:off x="5009213" y="1858602"/>
            <a:ext cx="776992" cy="497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49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F38CED-66E2-4E69-87A6-11CBBBB6B96B}"/>
              </a:ext>
            </a:extLst>
          </p:cNvPr>
          <p:cNvPicPr>
            <a:picLocks noGrp="1" noChangeAspect="1"/>
          </p:cNvPicPr>
          <p:nvPr>
            <p:ph idx="1"/>
          </p:nvPr>
        </p:nvPicPr>
        <p:blipFill>
          <a:blip r:embed="rId3"/>
          <a:stretch>
            <a:fillRect/>
          </a:stretch>
        </p:blipFill>
        <p:spPr>
          <a:xfrm>
            <a:off x="1170331" y="-10419"/>
            <a:ext cx="9851337" cy="6868419"/>
          </a:xfrm>
        </p:spPr>
      </p:pic>
      <p:sp>
        <p:nvSpPr>
          <p:cNvPr id="6" name="Oval 5">
            <a:extLst>
              <a:ext uri="{FF2B5EF4-FFF2-40B4-BE49-F238E27FC236}">
                <a16:creationId xmlns:a16="http://schemas.microsoft.com/office/drawing/2014/main" id="{98DBCEF3-4086-4FBB-8302-43A06FBE5FFA}"/>
              </a:ext>
            </a:extLst>
          </p:cNvPr>
          <p:cNvSpPr/>
          <p:nvPr/>
        </p:nvSpPr>
        <p:spPr>
          <a:xfrm>
            <a:off x="5653790" y="1948721"/>
            <a:ext cx="1706380" cy="437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9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F227499-CECE-4A24-B376-C5E5938C8F6F}"/>
              </a:ext>
            </a:extLst>
          </p:cNvPr>
          <p:cNvPicPr>
            <a:picLocks noGrp="1" noChangeAspect="1"/>
          </p:cNvPicPr>
          <p:nvPr>
            <p:ph idx="1"/>
          </p:nvPr>
        </p:nvPicPr>
        <p:blipFill>
          <a:blip r:embed="rId3"/>
          <a:stretch>
            <a:fillRect/>
          </a:stretch>
        </p:blipFill>
        <p:spPr>
          <a:xfrm>
            <a:off x="720231" y="284109"/>
            <a:ext cx="11001884" cy="4662645"/>
          </a:xfrm>
        </p:spPr>
      </p:pic>
      <p:sp>
        <p:nvSpPr>
          <p:cNvPr id="6" name="Oval 5">
            <a:extLst>
              <a:ext uri="{FF2B5EF4-FFF2-40B4-BE49-F238E27FC236}">
                <a16:creationId xmlns:a16="http://schemas.microsoft.com/office/drawing/2014/main" id="{98DBCEF3-4086-4FBB-8302-43A06FBE5FFA}"/>
              </a:ext>
            </a:extLst>
          </p:cNvPr>
          <p:cNvSpPr/>
          <p:nvPr/>
        </p:nvSpPr>
        <p:spPr>
          <a:xfrm>
            <a:off x="7512571" y="2593297"/>
            <a:ext cx="1061803" cy="300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76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2"/>
          <a:stretch>
            <a:fillRect/>
          </a:stretch>
        </p:blipFill>
        <p:spPr>
          <a:xfrm>
            <a:off x="0" y="1"/>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827314" y="5167086"/>
            <a:ext cx="1770743" cy="493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88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EA8867-14DA-4166-8646-11E1B34DABA7}"/>
              </a:ext>
            </a:extLst>
          </p:cNvPr>
          <p:cNvPicPr>
            <a:picLocks noGrp="1" noChangeAspect="1"/>
          </p:cNvPicPr>
          <p:nvPr>
            <p:ph idx="1"/>
          </p:nvPr>
        </p:nvPicPr>
        <p:blipFill>
          <a:blip r:embed="rId3"/>
          <a:stretch>
            <a:fillRect/>
          </a:stretch>
        </p:blipFill>
        <p:spPr>
          <a:xfrm>
            <a:off x="1183298" y="0"/>
            <a:ext cx="9825403" cy="6858000"/>
          </a:xfrm>
        </p:spPr>
      </p:pic>
      <p:sp>
        <p:nvSpPr>
          <p:cNvPr id="6" name="Oval 5">
            <a:extLst>
              <a:ext uri="{FF2B5EF4-FFF2-40B4-BE49-F238E27FC236}">
                <a16:creationId xmlns:a16="http://schemas.microsoft.com/office/drawing/2014/main" id="{089FF62B-5B03-44BA-AAE7-8553C4F710B6}"/>
              </a:ext>
            </a:extLst>
          </p:cNvPr>
          <p:cNvSpPr/>
          <p:nvPr/>
        </p:nvSpPr>
        <p:spPr>
          <a:xfrm>
            <a:off x="8082197" y="2023671"/>
            <a:ext cx="1061803" cy="300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35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BE2A8E-B0E2-43F4-9B36-24B5BD47538D}"/>
              </a:ext>
            </a:extLst>
          </p:cNvPr>
          <p:cNvPicPr>
            <a:picLocks noGrp="1" noChangeAspect="1"/>
          </p:cNvPicPr>
          <p:nvPr>
            <p:ph idx="1"/>
          </p:nvPr>
        </p:nvPicPr>
        <p:blipFill>
          <a:blip r:embed="rId3"/>
          <a:stretch>
            <a:fillRect/>
          </a:stretch>
        </p:blipFill>
        <p:spPr>
          <a:xfrm>
            <a:off x="1143300" y="194872"/>
            <a:ext cx="9905400" cy="6176963"/>
          </a:xfrm>
        </p:spPr>
      </p:pic>
    </p:spTree>
    <p:extLst>
      <p:ext uri="{BB962C8B-B14F-4D97-AF65-F5344CB8AC3E}">
        <p14:creationId xmlns:p14="http://schemas.microsoft.com/office/powerpoint/2010/main" val="295511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CB2E6-25B9-4FD4-A620-C72B487EB762}"/>
              </a:ext>
            </a:extLst>
          </p:cNvPr>
          <p:cNvSpPr>
            <a:spLocks noGrp="1"/>
          </p:cNvSpPr>
          <p:nvPr>
            <p:ph idx="1"/>
          </p:nvPr>
        </p:nvSpPr>
        <p:spPr>
          <a:xfrm>
            <a:off x="838200" y="2295727"/>
            <a:ext cx="10515600" cy="1896793"/>
          </a:xfrm>
        </p:spPr>
        <p:txBody>
          <a:bodyPr>
            <a:normAutofit/>
          </a:bodyPr>
          <a:lstStyle/>
          <a:p>
            <a:pPr marL="0" indent="0" algn="ctr">
              <a:buNone/>
            </a:pPr>
            <a:r>
              <a:rPr lang="en-US" sz="6000" dirty="0"/>
              <a:t>Questions??</a:t>
            </a:r>
          </a:p>
        </p:txBody>
      </p:sp>
    </p:spTree>
    <p:extLst>
      <p:ext uri="{BB962C8B-B14F-4D97-AF65-F5344CB8AC3E}">
        <p14:creationId xmlns:p14="http://schemas.microsoft.com/office/powerpoint/2010/main" val="228376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7A9A-4C81-453F-BA11-08610AF7EC6A}"/>
              </a:ext>
            </a:extLst>
          </p:cNvPr>
          <p:cNvSpPr>
            <a:spLocks noGrp="1"/>
          </p:cNvSpPr>
          <p:nvPr>
            <p:ph type="title"/>
          </p:nvPr>
        </p:nvSpPr>
        <p:spPr/>
        <p:txBody>
          <a:bodyPr/>
          <a:lstStyle/>
          <a:p>
            <a:r>
              <a:rPr lang="en-US" dirty="0"/>
              <a:t>Chapter Look up</a:t>
            </a:r>
          </a:p>
        </p:txBody>
      </p:sp>
      <p:pic>
        <p:nvPicPr>
          <p:cNvPr id="5" name="Content Placeholder 4">
            <a:extLst>
              <a:ext uri="{FF2B5EF4-FFF2-40B4-BE49-F238E27FC236}">
                <a16:creationId xmlns:a16="http://schemas.microsoft.com/office/drawing/2014/main" id="{BDF09032-5DE0-4AEA-94D6-9529B5A0C27C}"/>
              </a:ext>
            </a:extLst>
          </p:cNvPr>
          <p:cNvPicPr>
            <a:picLocks noGrp="1" noChangeAspect="1"/>
          </p:cNvPicPr>
          <p:nvPr>
            <p:ph idx="1"/>
          </p:nvPr>
        </p:nvPicPr>
        <p:blipFill>
          <a:blip r:embed="rId3"/>
          <a:stretch>
            <a:fillRect/>
          </a:stretch>
        </p:blipFill>
        <p:spPr>
          <a:xfrm>
            <a:off x="348068" y="1690688"/>
            <a:ext cx="11553646" cy="4351338"/>
          </a:xfrm>
        </p:spPr>
      </p:pic>
    </p:spTree>
    <p:extLst>
      <p:ext uri="{BB962C8B-B14F-4D97-AF65-F5344CB8AC3E}">
        <p14:creationId xmlns:p14="http://schemas.microsoft.com/office/powerpoint/2010/main" val="227217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2"/>
          <a:stretch>
            <a:fillRect/>
          </a:stretch>
        </p:blipFill>
        <p:spPr>
          <a:xfrm>
            <a:off x="0" y="0"/>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2487302" y="5110815"/>
            <a:ext cx="1770743" cy="493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94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33A8-18CB-4ABB-BC93-780A0C5C009C}"/>
              </a:ext>
            </a:extLst>
          </p:cNvPr>
          <p:cNvSpPr>
            <a:spLocks noGrp="1"/>
          </p:cNvSpPr>
          <p:nvPr>
            <p:ph type="title"/>
          </p:nvPr>
        </p:nvSpPr>
        <p:spPr/>
        <p:txBody>
          <a:bodyPr/>
          <a:lstStyle/>
          <a:p>
            <a:r>
              <a:rPr lang="en-US" dirty="0"/>
              <a:t>Member Search</a:t>
            </a:r>
          </a:p>
        </p:txBody>
      </p:sp>
      <p:pic>
        <p:nvPicPr>
          <p:cNvPr id="12" name="Content Placeholder 11">
            <a:extLst>
              <a:ext uri="{FF2B5EF4-FFF2-40B4-BE49-F238E27FC236}">
                <a16:creationId xmlns:a16="http://schemas.microsoft.com/office/drawing/2014/main" id="{DD1AF1D2-40B2-4119-8388-988638E1F973}"/>
              </a:ext>
            </a:extLst>
          </p:cNvPr>
          <p:cNvPicPr>
            <a:picLocks noGrp="1" noChangeAspect="1"/>
          </p:cNvPicPr>
          <p:nvPr>
            <p:ph idx="1"/>
          </p:nvPr>
        </p:nvPicPr>
        <p:blipFill>
          <a:blip r:embed="rId3"/>
          <a:stretch>
            <a:fillRect/>
          </a:stretch>
        </p:blipFill>
        <p:spPr>
          <a:xfrm>
            <a:off x="54499" y="1690688"/>
            <a:ext cx="12035902" cy="4351338"/>
          </a:xfrm>
        </p:spPr>
      </p:pic>
    </p:spTree>
    <p:extLst>
      <p:ext uri="{BB962C8B-B14F-4D97-AF65-F5344CB8AC3E}">
        <p14:creationId xmlns:p14="http://schemas.microsoft.com/office/powerpoint/2010/main" val="396545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4325256" y="5138951"/>
            <a:ext cx="1963002" cy="493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61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EA1F8-5837-4950-92E1-F047E511FC0F}"/>
              </a:ext>
            </a:extLst>
          </p:cNvPr>
          <p:cNvPicPr>
            <a:picLocks noGrp="1" noChangeAspect="1"/>
          </p:cNvPicPr>
          <p:nvPr>
            <p:ph idx="1"/>
          </p:nvPr>
        </p:nvPicPr>
        <p:blipFill>
          <a:blip r:embed="rId3"/>
          <a:stretch>
            <a:fillRect/>
          </a:stretch>
        </p:blipFill>
        <p:spPr>
          <a:xfrm>
            <a:off x="0" y="1"/>
            <a:ext cx="12191999" cy="6858000"/>
          </a:xfrm>
        </p:spPr>
      </p:pic>
      <p:sp>
        <p:nvSpPr>
          <p:cNvPr id="6" name="Oval 5">
            <a:extLst>
              <a:ext uri="{FF2B5EF4-FFF2-40B4-BE49-F238E27FC236}">
                <a16:creationId xmlns:a16="http://schemas.microsoft.com/office/drawing/2014/main" id="{3BD9267D-B07B-42E0-8E04-3D4AF2ACF007}"/>
              </a:ext>
            </a:extLst>
          </p:cNvPr>
          <p:cNvSpPr/>
          <p:nvPr/>
        </p:nvSpPr>
        <p:spPr>
          <a:xfrm>
            <a:off x="6355829" y="5108971"/>
            <a:ext cx="1703171" cy="493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34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21B8-C418-47A6-B34D-9EFC28030B68}"/>
              </a:ext>
            </a:extLst>
          </p:cNvPr>
          <p:cNvSpPr>
            <a:spLocks noGrp="1"/>
          </p:cNvSpPr>
          <p:nvPr>
            <p:ph type="title"/>
          </p:nvPr>
        </p:nvSpPr>
        <p:spPr/>
        <p:txBody>
          <a:bodyPr/>
          <a:lstStyle/>
          <a:p>
            <a:r>
              <a:rPr lang="en-US" dirty="0"/>
              <a:t>Membership Campaign Information</a:t>
            </a:r>
          </a:p>
        </p:txBody>
      </p:sp>
      <p:pic>
        <p:nvPicPr>
          <p:cNvPr id="5" name="Content Placeholder 4">
            <a:extLst>
              <a:ext uri="{FF2B5EF4-FFF2-40B4-BE49-F238E27FC236}">
                <a16:creationId xmlns:a16="http://schemas.microsoft.com/office/drawing/2014/main" id="{B883AA5B-545D-4187-9D8E-628167AE897D}"/>
              </a:ext>
            </a:extLst>
          </p:cNvPr>
          <p:cNvPicPr>
            <a:picLocks noGrp="1" noChangeAspect="1"/>
          </p:cNvPicPr>
          <p:nvPr>
            <p:ph idx="1"/>
          </p:nvPr>
        </p:nvPicPr>
        <p:blipFill>
          <a:blip r:embed="rId3"/>
          <a:stretch>
            <a:fillRect/>
          </a:stretch>
        </p:blipFill>
        <p:spPr>
          <a:xfrm>
            <a:off x="0" y="1319212"/>
            <a:ext cx="6610662" cy="4219575"/>
          </a:xfrm>
        </p:spPr>
      </p:pic>
      <p:pic>
        <p:nvPicPr>
          <p:cNvPr id="7" name="Picture 6">
            <a:extLst>
              <a:ext uri="{FF2B5EF4-FFF2-40B4-BE49-F238E27FC236}">
                <a16:creationId xmlns:a16="http://schemas.microsoft.com/office/drawing/2014/main" id="{41D75C9A-8EF1-4252-9B85-62BD0B0CA34E}"/>
              </a:ext>
            </a:extLst>
          </p:cNvPr>
          <p:cNvPicPr>
            <a:picLocks noChangeAspect="1"/>
          </p:cNvPicPr>
          <p:nvPr/>
        </p:nvPicPr>
        <p:blipFill>
          <a:blip r:embed="rId4"/>
          <a:stretch>
            <a:fillRect/>
          </a:stretch>
        </p:blipFill>
        <p:spPr>
          <a:xfrm>
            <a:off x="6377691" y="2158583"/>
            <a:ext cx="5586457" cy="3380204"/>
          </a:xfrm>
          <a:prstGeom prst="rect">
            <a:avLst/>
          </a:prstGeom>
        </p:spPr>
      </p:pic>
      <p:cxnSp>
        <p:nvCxnSpPr>
          <p:cNvPr id="9" name="Straight Arrow Connector 8">
            <a:extLst>
              <a:ext uri="{FF2B5EF4-FFF2-40B4-BE49-F238E27FC236}">
                <a16:creationId xmlns:a16="http://schemas.microsoft.com/office/drawing/2014/main" id="{8E23B582-DF98-45D2-B734-FFDAB9723A15}"/>
              </a:ext>
            </a:extLst>
          </p:cNvPr>
          <p:cNvCxnSpPr>
            <a:cxnSpLocks/>
          </p:cNvCxnSpPr>
          <p:nvPr/>
        </p:nvCxnSpPr>
        <p:spPr>
          <a:xfrm flipH="1" flipV="1">
            <a:off x="5126637" y="4706911"/>
            <a:ext cx="1" cy="58781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3B2908CB-696C-4E11-A9C3-ACFE6EBB1EF7}"/>
              </a:ext>
            </a:extLst>
          </p:cNvPr>
          <p:cNvSpPr txBox="1"/>
          <p:nvPr/>
        </p:nvSpPr>
        <p:spPr>
          <a:xfrm>
            <a:off x="6610662" y="1319212"/>
            <a:ext cx="5353486" cy="839371"/>
          </a:xfrm>
          <a:prstGeom prst="rect">
            <a:avLst/>
          </a:prstGeom>
          <a:solidFill>
            <a:schemeClr val="tx1"/>
          </a:solidFill>
        </p:spPr>
        <p:txBody>
          <a:bodyPr wrap="square" rtlCol="0">
            <a:noAutofit/>
          </a:bodyPr>
          <a:lstStyle/>
          <a:p>
            <a:pPr algn="ctr"/>
            <a:endParaRPr lang="en-US" b="1" dirty="0">
              <a:solidFill>
                <a:schemeClr val="accent1">
                  <a:lumMod val="50000"/>
                </a:schemeClr>
              </a:solidFill>
            </a:endParaRPr>
          </a:p>
          <a:p>
            <a:pPr algn="ctr"/>
            <a:r>
              <a:rPr lang="en-US" b="1" dirty="0">
                <a:solidFill>
                  <a:schemeClr val="accent1">
                    <a:lumMod val="50000"/>
                  </a:schemeClr>
                </a:solidFill>
              </a:rPr>
              <a:t>AFSA Family Matters</a:t>
            </a:r>
          </a:p>
        </p:txBody>
      </p:sp>
    </p:spTree>
    <p:extLst>
      <p:ext uri="{BB962C8B-B14F-4D97-AF65-F5344CB8AC3E}">
        <p14:creationId xmlns:p14="http://schemas.microsoft.com/office/powerpoint/2010/main" val="3986588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1413</Words>
  <Application>Microsoft Office PowerPoint</Application>
  <PresentationFormat>Widescreen</PresentationFormat>
  <Paragraphs>102</Paragraphs>
  <Slides>32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HQ AFSA And Div 2 Websites</vt:lpstr>
      <vt:lpstr>Navigating the HQ’s AFSA Website   https://members.hqafsa.org/</vt:lpstr>
      <vt:lpstr>PowerPoint Presentation</vt:lpstr>
      <vt:lpstr>Chapter Look up</vt:lpstr>
      <vt:lpstr>PowerPoint Presentation</vt:lpstr>
      <vt:lpstr>Member Search</vt:lpstr>
      <vt:lpstr>PowerPoint Presentation</vt:lpstr>
      <vt:lpstr>PowerPoint Presentation</vt:lpstr>
      <vt:lpstr>Membership Campaign Information</vt:lpstr>
      <vt:lpstr>PowerPoint Presentation</vt:lpstr>
      <vt:lpstr>Reports</vt:lpstr>
      <vt:lpstr>Reports</vt:lpstr>
      <vt:lpstr>PowerPoint Presentation</vt:lpstr>
      <vt:lpstr>Chapter EPA</vt:lpstr>
      <vt:lpstr>PowerPoint Presentation</vt:lpstr>
      <vt:lpstr>Resources</vt:lpstr>
      <vt:lpstr>PowerPoint Presentation</vt:lpstr>
      <vt:lpstr>Chevrons Online Store</vt:lpstr>
      <vt:lpstr>PowerPoint Presentation</vt:lpstr>
      <vt:lpstr>PowerPoint Presentation</vt:lpstr>
      <vt:lpstr>AFSA Library</vt:lpstr>
      <vt:lpstr>PowerPoint Presentation</vt:lpstr>
      <vt:lpstr>Donate Tab</vt:lpstr>
      <vt:lpstr>Navigating the Division II Website   http://www.afsadiv2.org/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Nichols</dc:creator>
  <cp:lastModifiedBy>Sharon Nichols</cp:lastModifiedBy>
  <cp:revision>14</cp:revision>
  <dcterms:created xsi:type="dcterms:W3CDTF">2021-01-11T01:53:25Z</dcterms:created>
  <dcterms:modified xsi:type="dcterms:W3CDTF">2021-01-26T00:49:48Z</dcterms:modified>
</cp:coreProperties>
</file>