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5"/>
  </p:notesMasterIdLst>
  <p:handoutMasterIdLst>
    <p:handoutMasterId r:id="rId16"/>
  </p:handoutMasterIdLst>
  <p:sldIdLst>
    <p:sldId id="256" r:id="rId2"/>
    <p:sldId id="257" r:id="rId3"/>
    <p:sldId id="258" r:id="rId4"/>
    <p:sldId id="260" r:id="rId5"/>
    <p:sldId id="266" r:id="rId6"/>
    <p:sldId id="268" r:id="rId7"/>
    <p:sldId id="259" r:id="rId8"/>
    <p:sldId id="267" r:id="rId9"/>
    <p:sldId id="263" r:id="rId10"/>
    <p:sldId id="265" r:id="rId11"/>
    <p:sldId id="261" r:id="rId12"/>
    <p:sldId id="264"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24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Nichols" userId="a3843148fded5120" providerId="LiveId" clId="{BED761AA-22DB-4E8D-899B-E1282050A2D2}"/>
    <pc:docChg chg="modSld">
      <pc:chgData name="Sharon Nichols" userId="a3843148fded5120" providerId="LiveId" clId="{BED761AA-22DB-4E8D-899B-E1282050A2D2}" dt="2020-08-19T01:02:05.558" v="0" actId="2"/>
      <pc:docMkLst>
        <pc:docMk/>
      </pc:docMkLst>
      <pc:sldChg chg="modSp mod">
        <pc:chgData name="Sharon Nichols" userId="a3843148fded5120" providerId="LiveId" clId="{BED761AA-22DB-4E8D-899B-E1282050A2D2}" dt="2020-08-19T01:02:05.558" v="0" actId="2"/>
        <pc:sldMkLst>
          <pc:docMk/>
          <pc:sldMk cId="3433993995" sldId="261"/>
        </pc:sldMkLst>
        <pc:spChg chg="mod">
          <ac:chgData name="Sharon Nichols" userId="a3843148fded5120" providerId="LiveId" clId="{BED761AA-22DB-4E8D-899B-E1282050A2D2}" dt="2020-08-19T01:02:05.558" v="0" actId="2"/>
          <ac:spMkLst>
            <pc:docMk/>
            <pc:sldMk cId="3433993995" sldId="261"/>
            <ac:spMk id="3" creationId="{433D1B7D-0C9C-476A-9EBE-610E58C9FE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E9043-8C3A-4FB7-8270-24CB196D90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BF04F1B-97B7-43D8-A884-8366B307E6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5DAD5-DB99-4EAB-8F4E-90447A325746}" type="datetimeFigureOut">
              <a:rPr lang="en-US" smtClean="0"/>
              <a:t>8/18/2020</a:t>
            </a:fld>
            <a:endParaRPr lang="en-US" dirty="0"/>
          </a:p>
        </p:txBody>
      </p:sp>
      <p:sp>
        <p:nvSpPr>
          <p:cNvPr id="4" name="Footer Placeholder 3">
            <a:extLst>
              <a:ext uri="{FF2B5EF4-FFF2-40B4-BE49-F238E27FC236}">
                <a16:creationId xmlns:a16="http://schemas.microsoft.com/office/drawing/2014/main" id="{4D4BF3C4-17C2-4A71-B901-9E6FA7C1C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2DEE1C-E180-4DD8-A051-5BCDF7323D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07A7D-0D53-4012-842B-AC82A5D7266C}" type="slidenum">
              <a:rPr lang="en-US" smtClean="0"/>
              <a:t>‹#›</a:t>
            </a:fld>
            <a:endParaRPr lang="en-US" dirty="0"/>
          </a:p>
        </p:txBody>
      </p:sp>
    </p:spTree>
    <p:extLst>
      <p:ext uri="{BB962C8B-B14F-4D97-AF65-F5344CB8AC3E}">
        <p14:creationId xmlns:p14="http://schemas.microsoft.com/office/powerpoint/2010/main" val="228529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9DA55-E14A-4258-A184-750D78BA6886}" type="datetimeFigureOut">
              <a:rPr lang="en-US" smtClean="0"/>
              <a:t>8/18/2020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2AE0E-E706-4ADF-8CC9-2200AC4BAF55}" type="slidenum">
              <a:rPr lang="en-US" smtClean="0"/>
              <a:t>‹#›</a:t>
            </a:fld>
            <a:endParaRPr lang="en-US" dirty="0"/>
          </a:p>
        </p:txBody>
      </p:sp>
    </p:spTree>
    <p:extLst>
      <p:ext uri="{BB962C8B-B14F-4D97-AF65-F5344CB8AC3E}">
        <p14:creationId xmlns:p14="http://schemas.microsoft.com/office/powerpoint/2010/main" val="8080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2AE0E-E706-4ADF-8CC9-2200AC4BAF55}" type="slidenum">
              <a:rPr lang="en-US" smtClean="0"/>
              <a:t>3</a:t>
            </a:fld>
            <a:endParaRPr lang="en-US" dirty="0"/>
          </a:p>
        </p:txBody>
      </p:sp>
    </p:spTree>
    <p:extLst>
      <p:ext uri="{BB962C8B-B14F-4D97-AF65-F5344CB8AC3E}">
        <p14:creationId xmlns:p14="http://schemas.microsoft.com/office/powerpoint/2010/main" val="388109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hqafsa.org/chapterrecruiting-tool-box.html"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BD37-8F61-4547-9713-F8AEF56E3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8A22C-2B70-4D41-8442-4757F7BCB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6FC13-6E12-4FAC-8EE4-27E071D8D7C1}"/>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E0332C13-F807-4D09-8AB3-B359F916FE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28557A-ECDC-48DC-89E6-B5E87C491A1A}"/>
              </a:ext>
            </a:extLst>
          </p:cNvPr>
          <p:cNvSpPr>
            <a:spLocks noGrp="1"/>
          </p:cNvSpPr>
          <p:nvPr>
            <p:ph type="sldNum" sz="quarter" idx="12"/>
          </p:nvPr>
        </p:nvSpPr>
        <p:spPr/>
        <p:txBody>
          <a:bodyPr/>
          <a:lstStyle/>
          <a:p>
            <a:fld id="{0CD9AF52-A333-4103-B3B1-D00630997D48}" type="slidenum">
              <a:rPr lang="en-US" smtClean="0"/>
              <a:t>‹#›</a:t>
            </a:fld>
            <a:endParaRPr lang="en-US" dirty="0"/>
          </a:p>
        </p:txBody>
      </p:sp>
    </p:spTree>
    <p:extLst>
      <p:ext uri="{BB962C8B-B14F-4D97-AF65-F5344CB8AC3E}">
        <p14:creationId xmlns:p14="http://schemas.microsoft.com/office/powerpoint/2010/main" val="35067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987B0-D3BF-4768-844F-0BBCBA1C90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5290C-B516-449E-8330-8E04DDC213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C0184-D987-46EC-A8EC-FA7766A26EB3}"/>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F727F179-A431-4988-A498-84A4094DC6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14FDCB-A2A4-41A7-A63C-5A4292FD1D6B}"/>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7" name="Picture 6" descr="A picture containing plate&#10;&#10;Description automatically generated">
            <a:extLst>
              <a:ext uri="{FF2B5EF4-FFF2-40B4-BE49-F238E27FC236}">
                <a16:creationId xmlns:a16="http://schemas.microsoft.com/office/drawing/2014/main" id="{C7F3498F-E148-43D0-9680-3D3C26D10279}"/>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8" name="Picture 7">
            <a:extLst>
              <a:ext uri="{FF2B5EF4-FFF2-40B4-BE49-F238E27FC236}">
                <a16:creationId xmlns:a16="http://schemas.microsoft.com/office/drawing/2014/main" id="{6BFE6687-F1FF-4ECC-B31B-2CEF4509FB03}"/>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23995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D30D2-6BE7-4BAF-8CE4-83BBDE9FD1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8F529-9261-42AB-9C20-02F1D04B2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BA280-D2D3-4602-B0A6-3B82113F0246}"/>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B985F6EA-3E01-4DF6-9648-F7765AD587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3A1015-B4B4-4253-80D7-077D0D779AA2}"/>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7" name="Picture 6" descr="A picture containing plate&#10;&#10;Description automatically generated">
            <a:extLst>
              <a:ext uri="{FF2B5EF4-FFF2-40B4-BE49-F238E27FC236}">
                <a16:creationId xmlns:a16="http://schemas.microsoft.com/office/drawing/2014/main" id="{12B3CCC0-C739-4A70-8447-F70BC8A040CB}"/>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8" name="Picture 7">
            <a:extLst>
              <a:ext uri="{FF2B5EF4-FFF2-40B4-BE49-F238E27FC236}">
                <a16:creationId xmlns:a16="http://schemas.microsoft.com/office/drawing/2014/main" id="{8D8D465C-77B7-438D-9D04-DD6C517C2346}"/>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43231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0807-DD6F-41DF-96F7-B41AC4C89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E848C7-35A7-4AF3-BF1E-ECF7FC7888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91C34-2441-44ED-B989-7C7D7E97401A}"/>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F10AF133-5A05-4E67-AF93-5651A4420D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B9CC7-1327-40D7-ADDA-CA7B6A815285}"/>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7" name="Picture 6" descr="A picture containing plate&#10;&#10;Description automatically generated">
            <a:extLst>
              <a:ext uri="{FF2B5EF4-FFF2-40B4-BE49-F238E27FC236}">
                <a16:creationId xmlns:a16="http://schemas.microsoft.com/office/drawing/2014/main" id="{4DF4E2B8-C023-4C9C-A366-BD007D9B5A5B}"/>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8" name="Picture 7">
            <a:extLst>
              <a:ext uri="{FF2B5EF4-FFF2-40B4-BE49-F238E27FC236}">
                <a16:creationId xmlns:a16="http://schemas.microsoft.com/office/drawing/2014/main" id="{51540A8A-B6F0-4C78-8EF3-C0CA1BAC6563}"/>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390841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B745-A7C8-4BFF-B8CF-BFE75B49BA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EEE29F-D2DE-4C61-A636-C210EB1CA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B4B18-BFFF-41CC-A894-657A6CF457C3}"/>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4F552281-5305-4548-8844-C6E2AACD41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DC770B-6062-4845-8FA7-8479894A01A8}"/>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7" name="Picture 6" descr="A picture containing plate&#10;&#10;Description automatically generated">
            <a:extLst>
              <a:ext uri="{FF2B5EF4-FFF2-40B4-BE49-F238E27FC236}">
                <a16:creationId xmlns:a16="http://schemas.microsoft.com/office/drawing/2014/main" id="{152E1A6A-4B28-49E8-A92E-4660AF09B847}"/>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8" name="Picture 7">
            <a:extLst>
              <a:ext uri="{FF2B5EF4-FFF2-40B4-BE49-F238E27FC236}">
                <a16:creationId xmlns:a16="http://schemas.microsoft.com/office/drawing/2014/main" id="{1466AB47-068B-47C2-89F0-AC6ED772B6A0}"/>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393617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F8D9-6B66-4630-AD67-E8080294D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5FC7F-B3DB-46AF-8E56-98CC23C5EC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512CEC-17A6-41F0-B9B6-C0E412D8F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37095-0457-4714-8CD4-013DFCF38643}"/>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6" name="Footer Placeholder 5">
            <a:extLst>
              <a:ext uri="{FF2B5EF4-FFF2-40B4-BE49-F238E27FC236}">
                <a16:creationId xmlns:a16="http://schemas.microsoft.com/office/drawing/2014/main" id="{8A53EF6E-5FF4-4470-B143-16B15E35BE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14C70-C93B-454C-80D0-A018447FA70A}"/>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8" name="Picture 7" descr="A picture containing plate&#10;&#10;Description automatically generated">
            <a:extLst>
              <a:ext uri="{FF2B5EF4-FFF2-40B4-BE49-F238E27FC236}">
                <a16:creationId xmlns:a16="http://schemas.microsoft.com/office/drawing/2014/main" id="{1E7BF50D-8318-4FEE-BBA0-99C434A4E490}"/>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9" name="Picture 8">
            <a:extLst>
              <a:ext uri="{FF2B5EF4-FFF2-40B4-BE49-F238E27FC236}">
                <a16:creationId xmlns:a16="http://schemas.microsoft.com/office/drawing/2014/main" id="{9F0F6E6E-199B-42C2-B4B8-7F0D7322529F}"/>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138655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F6A1-565E-4BD3-BCCB-13EB42510C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CA838C-510E-43F9-B349-21B4EE15D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8ACAF3-0C0B-4F45-BCD7-66E3A5D64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2F81F-2779-4096-8E12-388516400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A0DDE-7F98-4CFE-B0D7-508683317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502C8-6A99-452C-8C2B-E2D321CB8843}"/>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8" name="Footer Placeholder 7">
            <a:extLst>
              <a:ext uri="{FF2B5EF4-FFF2-40B4-BE49-F238E27FC236}">
                <a16:creationId xmlns:a16="http://schemas.microsoft.com/office/drawing/2014/main" id="{A0A5DABD-2FC1-446B-91B1-430C23915B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715266-FDE0-4A4C-8CC9-7F70CA8636C8}"/>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10" name="Picture 9" descr="A picture containing plate&#10;&#10;Description automatically generated">
            <a:extLst>
              <a:ext uri="{FF2B5EF4-FFF2-40B4-BE49-F238E27FC236}">
                <a16:creationId xmlns:a16="http://schemas.microsoft.com/office/drawing/2014/main" id="{9C765BBF-F0BD-4DA9-845B-6397F9A068CE}"/>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11" name="Picture 10">
            <a:extLst>
              <a:ext uri="{FF2B5EF4-FFF2-40B4-BE49-F238E27FC236}">
                <a16:creationId xmlns:a16="http://schemas.microsoft.com/office/drawing/2014/main" id="{89B269E7-449C-45F1-8918-600431DED2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221001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82A2-B217-424F-AC4B-8F35D4227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F3C636-78D3-452A-8774-F3F81063DA18}"/>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4" name="Footer Placeholder 3">
            <a:extLst>
              <a:ext uri="{FF2B5EF4-FFF2-40B4-BE49-F238E27FC236}">
                <a16:creationId xmlns:a16="http://schemas.microsoft.com/office/drawing/2014/main" id="{CF86CA80-8E1C-4627-BBEC-C0ECA14662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764A66-FD52-4651-AD8A-B95838080D19}"/>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6" name="Picture 5" descr="A picture containing plate&#10;&#10;Description automatically generated">
            <a:extLst>
              <a:ext uri="{FF2B5EF4-FFF2-40B4-BE49-F238E27FC236}">
                <a16:creationId xmlns:a16="http://schemas.microsoft.com/office/drawing/2014/main" id="{31908CAD-D403-4496-96FC-670A0B56823F}"/>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7" name="Picture 6">
            <a:extLst>
              <a:ext uri="{FF2B5EF4-FFF2-40B4-BE49-F238E27FC236}">
                <a16:creationId xmlns:a16="http://schemas.microsoft.com/office/drawing/2014/main" id="{8760E645-2316-42CB-BCC1-97B9A81A91F5}"/>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26987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C6472-0B62-4C30-8F20-63644352DD9B}"/>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3" name="Footer Placeholder 2">
            <a:extLst>
              <a:ext uri="{FF2B5EF4-FFF2-40B4-BE49-F238E27FC236}">
                <a16:creationId xmlns:a16="http://schemas.microsoft.com/office/drawing/2014/main" id="{B75E11EF-5C98-41C1-B0EE-34EDB3EE6E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67B9DB-0EAF-480F-8F22-0C7F01393155}"/>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5" name="Picture 4" descr="A picture containing plate&#10;&#10;Description automatically generated">
            <a:extLst>
              <a:ext uri="{FF2B5EF4-FFF2-40B4-BE49-F238E27FC236}">
                <a16:creationId xmlns:a16="http://schemas.microsoft.com/office/drawing/2014/main" id="{782C6054-8791-4D92-9D76-91BF3A8B012D}"/>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6" name="Picture 5">
            <a:extLst>
              <a:ext uri="{FF2B5EF4-FFF2-40B4-BE49-F238E27FC236}">
                <a16:creationId xmlns:a16="http://schemas.microsoft.com/office/drawing/2014/main" id="{3936A794-DA82-4F85-B72B-C098E3E26ACE}"/>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5166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1E72-5F02-41BB-98BA-DA33E8409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6094E-D08A-4774-AB9E-1C79D23DD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D9F99-ACFA-415B-8A66-2E2E0D271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4757D7-FA8D-4890-BA80-5748A0D85ADF}"/>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6" name="Footer Placeholder 5">
            <a:extLst>
              <a:ext uri="{FF2B5EF4-FFF2-40B4-BE49-F238E27FC236}">
                <a16:creationId xmlns:a16="http://schemas.microsoft.com/office/drawing/2014/main" id="{E0D87F9C-3EB8-402E-B124-C9D0E7BED3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099903-149B-4236-BD01-208FF200F1EE}"/>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8" name="Picture 7" descr="A picture containing plate&#10;&#10;Description automatically generated">
            <a:extLst>
              <a:ext uri="{FF2B5EF4-FFF2-40B4-BE49-F238E27FC236}">
                <a16:creationId xmlns:a16="http://schemas.microsoft.com/office/drawing/2014/main" id="{058B9BEB-B345-4A96-B2A5-E68C273767A0}"/>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9" name="Picture 8">
            <a:extLst>
              <a:ext uri="{FF2B5EF4-FFF2-40B4-BE49-F238E27FC236}">
                <a16:creationId xmlns:a16="http://schemas.microsoft.com/office/drawing/2014/main" id="{8FE9E2F7-928B-4CDC-A2E9-4C3B6F3EF545}"/>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322432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2CFF-BFB1-44AD-B969-316C4CF8A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CADE4E-012A-44E2-BC42-B3146D19C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8CDDBFF-59FC-4F57-A716-76C6776E9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13492-2D0E-403D-9D8E-58EE4E364EC2}"/>
              </a:ext>
            </a:extLst>
          </p:cNvPr>
          <p:cNvSpPr>
            <a:spLocks noGrp="1"/>
          </p:cNvSpPr>
          <p:nvPr>
            <p:ph type="dt" sz="half" idx="10"/>
          </p:nvPr>
        </p:nvSpPr>
        <p:spPr/>
        <p:txBody>
          <a:bodyPr/>
          <a:lstStyle/>
          <a:p>
            <a:fld id="{3D8A6E85-ABB6-4E0D-89CF-6470B94FAB2C}" type="datetimeFigureOut">
              <a:rPr lang="en-US" smtClean="0"/>
              <a:t>8/18/2020</a:t>
            </a:fld>
            <a:endParaRPr lang="en-US" dirty="0"/>
          </a:p>
        </p:txBody>
      </p:sp>
      <p:sp>
        <p:nvSpPr>
          <p:cNvPr id="6" name="Footer Placeholder 5">
            <a:extLst>
              <a:ext uri="{FF2B5EF4-FFF2-40B4-BE49-F238E27FC236}">
                <a16:creationId xmlns:a16="http://schemas.microsoft.com/office/drawing/2014/main" id="{CFA37068-8271-4E07-A6C4-47D81B7F7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808352-BEFA-429D-B947-B68FE2789569}"/>
              </a:ext>
            </a:extLst>
          </p:cNvPr>
          <p:cNvSpPr>
            <a:spLocks noGrp="1"/>
          </p:cNvSpPr>
          <p:nvPr>
            <p:ph type="sldNum" sz="quarter" idx="12"/>
          </p:nvPr>
        </p:nvSpPr>
        <p:spPr/>
        <p:txBody>
          <a:bodyPr/>
          <a:lstStyle/>
          <a:p>
            <a:fld id="{0CD9AF52-A333-4103-B3B1-D00630997D48}" type="slidenum">
              <a:rPr lang="en-US" smtClean="0"/>
              <a:t>‹#›</a:t>
            </a:fld>
            <a:endParaRPr lang="en-US" dirty="0"/>
          </a:p>
        </p:txBody>
      </p:sp>
      <p:pic>
        <p:nvPicPr>
          <p:cNvPr id="8" name="Picture 7" descr="A picture containing plate&#10;&#10;Description automatically generated">
            <a:extLst>
              <a:ext uri="{FF2B5EF4-FFF2-40B4-BE49-F238E27FC236}">
                <a16:creationId xmlns:a16="http://schemas.microsoft.com/office/drawing/2014/main" id="{E9818386-6B3E-44C5-9958-8BCBF7496708}"/>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947" y="136525"/>
            <a:ext cx="1312505" cy="1319349"/>
          </a:xfrm>
          <a:prstGeom prst="rect">
            <a:avLst/>
          </a:prstGeom>
        </p:spPr>
      </p:pic>
      <p:pic>
        <p:nvPicPr>
          <p:cNvPr id="9" name="Picture 8">
            <a:extLst>
              <a:ext uri="{FF2B5EF4-FFF2-40B4-BE49-F238E27FC236}">
                <a16:creationId xmlns:a16="http://schemas.microsoft.com/office/drawing/2014/main" id="{6F6ED7FA-5F13-4DFC-A2BA-D2575B0F9D1A}"/>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570" y="136525"/>
            <a:ext cx="1578200" cy="1448209"/>
          </a:xfrm>
          <a:prstGeom prst="rect">
            <a:avLst/>
          </a:prstGeom>
          <a:noFill/>
          <a:ln>
            <a:noFill/>
          </a:ln>
        </p:spPr>
      </p:pic>
    </p:spTree>
    <p:extLst>
      <p:ext uri="{BB962C8B-B14F-4D97-AF65-F5344CB8AC3E}">
        <p14:creationId xmlns:p14="http://schemas.microsoft.com/office/powerpoint/2010/main" val="405023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1B02FF-4B48-479A-95A8-937B557AB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C78F9-D4D0-4786-A337-BA9D53A96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D7E1F-ABB5-4A41-A66E-7A8DD037C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A6E85-ABB6-4E0D-89CF-6470B94FAB2C}" type="datetimeFigureOut">
              <a:rPr lang="en-US" smtClean="0"/>
              <a:t>8/18/2020</a:t>
            </a:fld>
            <a:endParaRPr lang="en-US" dirty="0"/>
          </a:p>
        </p:txBody>
      </p:sp>
      <p:sp>
        <p:nvSpPr>
          <p:cNvPr id="5" name="Footer Placeholder 4">
            <a:extLst>
              <a:ext uri="{FF2B5EF4-FFF2-40B4-BE49-F238E27FC236}">
                <a16:creationId xmlns:a16="http://schemas.microsoft.com/office/drawing/2014/main" id="{5295703B-6291-4576-8F6D-C88339F9B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4E3540-68E0-453E-833C-7A011A07D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9AF52-A333-4103-B3B1-D00630997D48}" type="slidenum">
              <a:rPr lang="en-US" smtClean="0"/>
              <a:t>‹#›</a:t>
            </a:fld>
            <a:endParaRPr lang="en-US" dirty="0"/>
          </a:p>
        </p:txBody>
      </p:sp>
    </p:spTree>
    <p:extLst>
      <p:ext uri="{BB962C8B-B14F-4D97-AF65-F5344CB8AC3E}">
        <p14:creationId xmlns:p14="http://schemas.microsoft.com/office/powerpoint/2010/main" val="38407545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qafsa.org/downloadable-screen-savers.html"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mbers.hqafsa.org/AFSA_DOCS/Forms/2018/AFSAWingCommanderInviteApp_2018.pdf" TargetMode="External"/><Relationship Id="rId7" Type="http://schemas.openxmlformats.org/officeDocument/2006/relationships/hyperlink" Target="https://members.hqafsa.org/Members_AFSA/Campaign_Info/Members_AFSA/Campaign_Info/Campaign_Information.aspx?hkey=81acf72d-a0a0-47f5-81da-bf30a821cb77" TargetMode="External"/><Relationship Id="rId2" Type="http://schemas.openxmlformats.org/officeDocument/2006/relationships/hyperlink" Target="https://members.hqafsa.org/AFSA_DOCS/Forms/4007.pdf" TargetMode="External"/><Relationship Id="rId1" Type="http://schemas.openxmlformats.org/officeDocument/2006/relationships/slideLayout" Target="../slideLayouts/slideLayout2.xml"/><Relationship Id="rId6" Type="http://schemas.openxmlformats.org/officeDocument/2006/relationships/hyperlink" Target="https://members.hqafsa.org/Members_AFSA/Resources/Recruiters_Retainers_Information.aspx" TargetMode="External"/><Relationship Id="rId5" Type="http://schemas.openxmlformats.org/officeDocument/2006/relationships/hyperlink" Target="https://members.hqafsa.org/AFSA_DOCS/Tools/Div_3_Recruiting_Handbook.pdf" TargetMode="External"/><Relationship Id="rId4" Type="http://schemas.openxmlformats.org/officeDocument/2006/relationships/hyperlink" Target="https://members.hqafsa.org/Members_AFSA/Chapter_EPA__EVT_PRJ_ACT_/Members_AFSA/ChapterEPA/ChapterEPA.aspx?hkey=eadd5336-4a6d-4a4a-bf8f-8f4d881f2e1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afsadiv2program@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A2034270-02F1-4D18-A2D4-C63A892B83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374" y="155094"/>
            <a:ext cx="12001250" cy="6702906"/>
          </a:xfrm>
          <a:prstGeom prst="rect">
            <a:avLst/>
          </a:prstGeom>
        </p:spPr>
      </p:pic>
      <p:sp>
        <p:nvSpPr>
          <p:cNvPr id="2" name="Title 1">
            <a:extLst>
              <a:ext uri="{FF2B5EF4-FFF2-40B4-BE49-F238E27FC236}">
                <a16:creationId xmlns:a16="http://schemas.microsoft.com/office/drawing/2014/main" id="{AE31B08C-9B02-4ECA-8F27-7C8EBCBA83FC}"/>
              </a:ext>
            </a:extLst>
          </p:cNvPr>
          <p:cNvSpPr>
            <a:spLocks noGrp="1"/>
          </p:cNvSpPr>
          <p:nvPr>
            <p:ph type="ctrTitle"/>
          </p:nvPr>
        </p:nvSpPr>
        <p:spPr>
          <a:xfrm>
            <a:off x="1523998" y="0"/>
            <a:ext cx="9144000" cy="957263"/>
          </a:xfrm>
        </p:spPr>
        <p:txBody>
          <a:bodyPr/>
          <a:lstStyle/>
          <a:p>
            <a:r>
              <a:rPr lang="en-US" dirty="0">
                <a:solidFill>
                  <a:schemeClr val="bg1"/>
                </a:solidFill>
              </a:rPr>
              <a:t>Membership Training</a:t>
            </a:r>
          </a:p>
        </p:txBody>
      </p:sp>
      <p:sp>
        <p:nvSpPr>
          <p:cNvPr id="4" name="TextBox 3">
            <a:extLst>
              <a:ext uri="{FF2B5EF4-FFF2-40B4-BE49-F238E27FC236}">
                <a16:creationId xmlns:a16="http://schemas.microsoft.com/office/drawing/2014/main" id="{FC3209F7-30EE-4A1E-B37C-60D28327B4B8}"/>
              </a:ext>
            </a:extLst>
          </p:cNvPr>
          <p:cNvSpPr txBox="1"/>
          <p:nvPr/>
        </p:nvSpPr>
        <p:spPr>
          <a:xfrm>
            <a:off x="4134677" y="6123355"/>
            <a:ext cx="3922643" cy="369332"/>
          </a:xfrm>
          <a:prstGeom prst="rect">
            <a:avLst/>
          </a:prstGeom>
          <a:noFill/>
        </p:spPr>
        <p:txBody>
          <a:bodyPr wrap="square" rtlCol="0">
            <a:spAutoFit/>
          </a:bodyPr>
          <a:lstStyle/>
          <a:p>
            <a:pPr algn="ctr"/>
            <a:r>
              <a:rPr lang="en-US" dirty="0">
                <a:solidFill>
                  <a:schemeClr val="bg1"/>
                </a:solidFill>
              </a:rPr>
              <a:t>Division 2</a:t>
            </a:r>
          </a:p>
        </p:txBody>
      </p:sp>
    </p:spTree>
    <p:extLst>
      <p:ext uri="{BB962C8B-B14F-4D97-AF65-F5344CB8AC3E}">
        <p14:creationId xmlns:p14="http://schemas.microsoft.com/office/powerpoint/2010/main" val="335683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9AC6-1DB1-4D77-8C0E-717A9F2F972E}"/>
              </a:ext>
            </a:extLst>
          </p:cNvPr>
          <p:cNvSpPr>
            <a:spLocks noGrp="1"/>
          </p:cNvSpPr>
          <p:nvPr>
            <p:ph type="title"/>
          </p:nvPr>
        </p:nvSpPr>
        <p:spPr>
          <a:xfrm>
            <a:off x="3397978" y="169990"/>
            <a:ext cx="5396044" cy="1325563"/>
          </a:xfrm>
        </p:spPr>
        <p:txBody>
          <a:bodyPr/>
          <a:lstStyle/>
          <a:p>
            <a:r>
              <a:rPr lang="en-US" b="1" dirty="0"/>
              <a:t>Rosters are important!!</a:t>
            </a:r>
          </a:p>
        </p:txBody>
      </p:sp>
      <p:sp>
        <p:nvSpPr>
          <p:cNvPr id="3" name="Content Placeholder 2">
            <a:extLst>
              <a:ext uri="{FF2B5EF4-FFF2-40B4-BE49-F238E27FC236}">
                <a16:creationId xmlns:a16="http://schemas.microsoft.com/office/drawing/2014/main" id="{E5340739-8FBF-401D-8628-CF10A172C3E3}"/>
              </a:ext>
            </a:extLst>
          </p:cNvPr>
          <p:cNvSpPr>
            <a:spLocks noGrp="1"/>
          </p:cNvSpPr>
          <p:nvPr>
            <p:ph idx="1"/>
          </p:nvPr>
        </p:nvSpPr>
        <p:spPr/>
        <p:txBody>
          <a:bodyPr/>
          <a:lstStyle/>
          <a:p>
            <a:r>
              <a:rPr lang="en-US" dirty="0"/>
              <a:t>Chapters use these to keep track of recruitment/retentions and ensure HQs is accurately reporting information.</a:t>
            </a:r>
          </a:p>
          <a:p>
            <a:pPr lvl="1"/>
            <a:r>
              <a:rPr lang="en-US" dirty="0"/>
              <a:t>Chapters get a quarterly payment based on Active members, recruits and retentions</a:t>
            </a:r>
          </a:p>
          <a:p>
            <a:r>
              <a:rPr lang="en-US" dirty="0"/>
              <a:t>Send a Welcome message to your new transfers, new members, and anyone you got information from at Base events with Chapter info:</a:t>
            </a:r>
          </a:p>
          <a:p>
            <a:pPr lvl="2"/>
            <a:r>
              <a:rPr lang="en-US" dirty="0"/>
              <a:t>Meeting time/location</a:t>
            </a:r>
          </a:p>
          <a:p>
            <a:pPr lvl="2"/>
            <a:r>
              <a:rPr lang="en-US" dirty="0"/>
              <a:t>Upcoming events</a:t>
            </a:r>
          </a:p>
          <a:p>
            <a:pPr lvl="2"/>
            <a:r>
              <a:rPr lang="en-US" dirty="0"/>
              <a:t>Introductions to the Council</a:t>
            </a:r>
          </a:p>
          <a:p>
            <a:endParaRPr lang="en-US" dirty="0"/>
          </a:p>
        </p:txBody>
      </p:sp>
    </p:spTree>
    <p:extLst>
      <p:ext uri="{BB962C8B-B14F-4D97-AF65-F5344CB8AC3E}">
        <p14:creationId xmlns:p14="http://schemas.microsoft.com/office/powerpoint/2010/main" val="25811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D4EDC-3390-4A3B-A86B-6DF26926BBF8}"/>
              </a:ext>
            </a:extLst>
          </p:cNvPr>
          <p:cNvSpPr>
            <a:spLocks noGrp="1"/>
          </p:cNvSpPr>
          <p:nvPr>
            <p:ph type="title"/>
          </p:nvPr>
        </p:nvSpPr>
        <p:spPr>
          <a:xfrm>
            <a:off x="4342759" y="154914"/>
            <a:ext cx="3506482" cy="1325563"/>
          </a:xfrm>
        </p:spPr>
        <p:txBody>
          <a:bodyPr/>
          <a:lstStyle/>
          <a:p>
            <a:r>
              <a:rPr lang="en-US" b="1" dirty="0"/>
              <a:t>Yearly Budget</a:t>
            </a:r>
          </a:p>
        </p:txBody>
      </p:sp>
      <p:sp>
        <p:nvSpPr>
          <p:cNvPr id="3" name="Content Placeholder 2">
            <a:extLst>
              <a:ext uri="{FF2B5EF4-FFF2-40B4-BE49-F238E27FC236}">
                <a16:creationId xmlns:a16="http://schemas.microsoft.com/office/drawing/2014/main" id="{433D1B7D-0C9C-476A-9EBE-610E58C9FEAF}"/>
              </a:ext>
            </a:extLst>
          </p:cNvPr>
          <p:cNvSpPr>
            <a:spLocks noGrp="1"/>
          </p:cNvSpPr>
          <p:nvPr>
            <p:ph idx="1"/>
          </p:nvPr>
        </p:nvSpPr>
        <p:spPr/>
        <p:txBody>
          <a:bodyPr>
            <a:normAutofit fontScale="85000" lnSpcReduction="20000"/>
          </a:bodyPr>
          <a:lstStyle/>
          <a:p>
            <a:r>
              <a:rPr lang="en-US" dirty="0"/>
              <a:t>Contact your Chapter Members-money spent with no return equals a dissatisfied customer that will most likely not renew</a:t>
            </a:r>
          </a:p>
          <a:p>
            <a:pPr lvl="1"/>
            <a:r>
              <a:rPr lang="en-US" dirty="0"/>
              <a:t>Websites (up to $300 a year)</a:t>
            </a:r>
          </a:p>
          <a:p>
            <a:pPr lvl="1"/>
            <a:r>
              <a:rPr lang="en-US" dirty="0"/>
              <a:t>Mailing hand-signed letters (~$100)</a:t>
            </a:r>
          </a:p>
          <a:p>
            <a:pPr lvl="1"/>
            <a:r>
              <a:rPr lang="en-US" dirty="0"/>
              <a:t>Scholarships</a:t>
            </a:r>
          </a:p>
          <a:p>
            <a:pPr lvl="2"/>
            <a:r>
              <a:rPr lang="en-US" dirty="0"/>
              <a:t>Typical amount is $100 a quarter and/or$200 at the end of the year</a:t>
            </a:r>
          </a:p>
          <a:p>
            <a:pPr lvl="2"/>
            <a:r>
              <a:rPr lang="en-US" dirty="0"/>
              <a:t>Set your Chapter Requirement for this- does not have to be a paper. Can be a photo with a Veteran Organization, volunteer efforts, Chapter nominations for Efforts towards AFSA. Bottom-line tailor the Scholarship to what works for your Chapter. </a:t>
            </a:r>
          </a:p>
          <a:p>
            <a:pPr lvl="1"/>
            <a:r>
              <a:rPr lang="en-US" dirty="0"/>
              <a:t>Command Memberships- Sponsor your Command Chiefs and Commanders if they are not members. </a:t>
            </a:r>
          </a:p>
          <a:p>
            <a:pPr lvl="2"/>
            <a:r>
              <a:rPr lang="en-US" dirty="0"/>
              <a:t>Check out the links page for a Wing CC Invitation Letter for Ideas</a:t>
            </a:r>
          </a:p>
          <a:p>
            <a:pPr lvl="1"/>
            <a:r>
              <a:rPr lang="en-US" dirty="0"/>
              <a:t>Discounted Sign-ups:</a:t>
            </a:r>
          </a:p>
          <a:p>
            <a:pPr lvl="2"/>
            <a:r>
              <a:rPr lang="en-US" dirty="0"/>
              <a:t>At membership booths try to offer a deal for signing up that day such as $30/1 year, $50/2 yrs, etc.. </a:t>
            </a:r>
          </a:p>
          <a:p>
            <a:pPr lvl="3"/>
            <a:r>
              <a:rPr lang="en-US" dirty="0"/>
              <a:t>Your chapter will pay the difference, and this takes accurate budgeting, but some people cannot resist a deal. </a:t>
            </a:r>
          </a:p>
          <a:p>
            <a:pPr lvl="1"/>
            <a:r>
              <a:rPr lang="en-US" dirty="0"/>
              <a:t>Sponsor a Base award such as (ALS Levitow) and the winners receive a one-year AFSA Membership</a:t>
            </a:r>
          </a:p>
          <a:p>
            <a:pPr marL="914400" lvl="2" indent="0">
              <a:buNone/>
            </a:pPr>
            <a:endParaRPr lang="en-US" dirty="0"/>
          </a:p>
        </p:txBody>
      </p:sp>
    </p:spTree>
    <p:extLst>
      <p:ext uri="{BB962C8B-B14F-4D97-AF65-F5344CB8AC3E}">
        <p14:creationId xmlns:p14="http://schemas.microsoft.com/office/powerpoint/2010/main" val="343399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4FD7-34B2-46E8-B33F-3866EDF4ED44}"/>
              </a:ext>
            </a:extLst>
          </p:cNvPr>
          <p:cNvSpPr>
            <a:spLocks noGrp="1"/>
          </p:cNvSpPr>
          <p:nvPr>
            <p:ph type="title"/>
          </p:nvPr>
        </p:nvSpPr>
        <p:spPr>
          <a:xfrm>
            <a:off x="4985303" y="133273"/>
            <a:ext cx="2221393" cy="1325563"/>
          </a:xfrm>
        </p:spPr>
        <p:txBody>
          <a:bodyPr/>
          <a:lstStyle/>
          <a:p>
            <a:r>
              <a:rPr lang="en-US" b="1" dirty="0"/>
              <a:t>Links</a:t>
            </a:r>
          </a:p>
        </p:txBody>
      </p:sp>
      <p:sp>
        <p:nvSpPr>
          <p:cNvPr id="3" name="Content Placeholder 2">
            <a:extLst>
              <a:ext uri="{FF2B5EF4-FFF2-40B4-BE49-F238E27FC236}">
                <a16:creationId xmlns:a16="http://schemas.microsoft.com/office/drawing/2014/main" id="{E80F8AA4-5982-4F56-A424-A145E0F2829A}"/>
              </a:ext>
            </a:extLst>
          </p:cNvPr>
          <p:cNvSpPr>
            <a:spLocks noGrp="1"/>
          </p:cNvSpPr>
          <p:nvPr>
            <p:ph idx="1"/>
          </p:nvPr>
        </p:nvSpPr>
        <p:spPr/>
        <p:txBody>
          <a:bodyPr>
            <a:normAutofit fontScale="77500" lnSpcReduction="20000"/>
          </a:bodyPr>
          <a:lstStyle/>
          <a:p>
            <a:r>
              <a:rPr lang="en-US" dirty="0"/>
              <a:t>Meeting Invites/Flyers: </a:t>
            </a:r>
            <a:r>
              <a:rPr lang="en-US" dirty="0">
                <a:hlinkClick r:id="rId2"/>
              </a:rPr>
              <a:t>https://members.hqafsa.org/AFSA_DOCS/Forms/4007.pdf</a:t>
            </a:r>
            <a:endParaRPr lang="en-US" dirty="0"/>
          </a:p>
          <a:p>
            <a:r>
              <a:rPr lang="en-US" dirty="0"/>
              <a:t>Wing CC Invitation Letter: </a:t>
            </a:r>
            <a:r>
              <a:rPr lang="en-US" dirty="0">
                <a:hlinkClick r:id="rId3"/>
              </a:rPr>
              <a:t>https://members.hqafsa.org/AFSA_DOCS/Forms/2018/AFSAWingCommanderInviteApp_2018.pdf</a:t>
            </a:r>
            <a:endParaRPr lang="en-US" dirty="0"/>
          </a:p>
          <a:p>
            <a:r>
              <a:rPr lang="en-US" dirty="0"/>
              <a:t>Ideas for your Chapter (Money for PAC, Fun-runs, etc..) : </a:t>
            </a:r>
            <a:r>
              <a:rPr lang="en-US" dirty="0">
                <a:hlinkClick r:id="rId4"/>
              </a:rPr>
              <a:t>https://members.hqafsa.org/Members_AFSA/Chapter_EPA__EVT_PRJ_ACT_/Members_AFSA/ChapterEPA/ChapterEPA.aspx?hkey=eadd5336-4a6d-4a4a-bf8f-8f4d881f2e1f</a:t>
            </a:r>
            <a:endParaRPr lang="en-US" dirty="0"/>
          </a:p>
          <a:p>
            <a:r>
              <a:rPr lang="en-US" dirty="0"/>
              <a:t>Recruiting Handbook: </a:t>
            </a:r>
            <a:r>
              <a:rPr lang="en-US" dirty="0">
                <a:hlinkClick r:id="rId5"/>
              </a:rPr>
              <a:t>https://members.hqafsa.org/AFSA_DOCS/Tools/Div_3_Recruiting_Handbook.pdf</a:t>
            </a:r>
            <a:endParaRPr lang="en-US" dirty="0"/>
          </a:p>
          <a:p>
            <a:r>
              <a:rPr lang="en-US" dirty="0"/>
              <a:t>Recruiter Toolkit: </a:t>
            </a:r>
            <a:r>
              <a:rPr lang="en-US" dirty="0">
                <a:hlinkClick r:id="rId6"/>
              </a:rPr>
              <a:t>https://members.hqafsa.org/Members_AFSA/Resources/Recruiters_Retainers_Information.aspx</a:t>
            </a:r>
            <a:endParaRPr lang="en-US" dirty="0"/>
          </a:p>
          <a:p>
            <a:r>
              <a:rPr lang="en-US" dirty="0"/>
              <a:t>Campaign Information (Defines Recruit vs Retain): </a:t>
            </a:r>
            <a:r>
              <a:rPr lang="en-US" dirty="0">
                <a:hlinkClick r:id="rId7"/>
              </a:rPr>
              <a:t>https://members.hqafsa.org/Members_AFSA/Campaign_Info/Members_AFSA/Campaign_Info/Campaign_Information.aspx?hkey=81acf72d-a0a0-47f5-81da-bf30a821cb77</a:t>
            </a:r>
            <a:r>
              <a:rPr lang="en-US" dirty="0"/>
              <a:t> </a:t>
            </a:r>
          </a:p>
          <a:p>
            <a:pPr marL="0" indent="0">
              <a:buNone/>
            </a:pPr>
            <a:endParaRPr lang="en-US" b="1" dirty="0"/>
          </a:p>
          <a:p>
            <a:endParaRPr lang="en-US" dirty="0"/>
          </a:p>
        </p:txBody>
      </p:sp>
    </p:spTree>
    <p:extLst>
      <p:ext uri="{BB962C8B-B14F-4D97-AF65-F5344CB8AC3E}">
        <p14:creationId xmlns:p14="http://schemas.microsoft.com/office/powerpoint/2010/main" val="26749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7AF3D-D340-4101-B8FF-B839BCB0028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you have edits, ideas, or any other suggested content please send it to </a:t>
            </a:r>
            <a:r>
              <a:rPr lang="en-US" b="0" i="0" dirty="0">
                <a:solidFill>
                  <a:srgbClr val="5F6368"/>
                </a:solidFill>
                <a:effectLst/>
                <a:latin typeface="Roboto"/>
                <a:hlinkClick r:id="rId2"/>
              </a:rPr>
              <a:t>afsadiv2program@gmail.com</a:t>
            </a:r>
            <a:r>
              <a:rPr lang="en-US" b="0" i="0" dirty="0">
                <a:solidFill>
                  <a:srgbClr val="5F6368"/>
                </a:solidFill>
                <a:effectLst/>
                <a:latin typeface="Roboto"/>
              </a:rPr>
              <a:t> </a:t>
            </a:r>
            <a:endParaRPr lang="en-US" dirty="0"/>
          </a:p>
        </p:txBody>
      </p:sp>
    </p:spTree>
    <p:extLst>
      <p:ext uri="{BB962C8B-B14F-4D97-AF65-F5344CB8AC3E}">
        <p14:creationId xmlns:p14="http://schemas.microsoft.com/office/powerpoint/2010/main" val="418585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5F71-C99B-4EBA-B5F9-9392E305B108}"/>
              </a:ext>
            </a:extLst>
          </p:cNvPr>
          <p:cNvSpPr>
            <a:spLocks noGrp="1"/>
          </p:cNvSpPr>
          <p:nvPr>
            <p:ph type="title"/>
          </p:nvPr>
        </p:nvSpPr>
        <p:spPr>
          <a:xfrm>
            <a:off x="2912728" y="230901"/>
            <a:ext cx="6499720" cy="1325563"/>
          </a:xfrm>
        </p:spPr>
        <p:txBody>
          <a:bodyPr/>
          <a:lstStyle/>
          <a:p>
            <a:pPr algn="ctr"/>
            <a:r>
              <a:rPr lang="en-US" b="1" dirty="0"/>
              <a:t>Table of Contents</a:t>
            </a:r>
          </a:p>
        </p:txBody>
      </p:sp>
      <p:sp>
        <p:nvSpPr>
          <p:cNvPr id="3" name="Content Placeholder 2">
            <a:extLst>
              <a:ext uri="{FF2B5EF4-FFF2-40B4-BE49-F238E27FC236}">
                <a16:creationId xmlns:a16="http://schemas.microsoft.com/office/drawing/2014/main" id="{1F9F3631-8C92-458A-BB83-8CA70366AE5B}"/>
              </a:ext>
            </a:extLst>
          </p:cNvPr>
          <p:cNvSpPr>
            <a:spLocks noGrp="1"/>
          </p:cNvSpPr>
          <p:nvPr>
            <p:ph idx="1"/>
          </p:nvPr>
        </p:nvSpPr>
        <p:spPr/>
        <p:txBody>
          <a:bodyPr>
            <a:normAutofit fontScale="92500" lnSpcReduction="20000"/>
          </a:bodyPr>
          <a:lstStyle/>
          <a:p>
            <a:r>
              <a:rPr lang="en-US" dirty="0"/>
              <a:t>Tailor The Message</a:t>
            </a:r>
          </a:p>
          <a:p>
            <a:r>
              <a:rPr lang="en-US" dirty="0"/>
              <a:t>Existing Members</a:t>
            </a:r>
          </a:p>
          <a:p>
            <a:r>
              <a:rPr lang="en-US" dirty="0"/>
              <a:t>Finding New Members (Military)</a:t>
            </a:r>
          </a:p>
          <a:p>
            <a:r>
              <a:rPr lang="en-US" dirty="0"/>
              <a:t>Finding New Members (Family Members)</a:t>
            </a:r>
          </a:p>
          <a:p>
            <a:r>
              <a:rPr lang="en-US" dirty="0"/>
              <a:t>Membership Drives</a:t>
            </a:r>
          </a:p>
          <a:p>
            <a:r>
              <a:rPr lang="en-US" dirty="0"/>
              <a:t>Chapter Communications</a:t>
            </a:r>
          </a:p>
          <a:p>
            <a:r>
              <a:rPr lang="en-US" dirty="0"/>
              <a:t>Recruitment During Meetings</a:t>
            </a:r>
          </a:p>
          <a:p>
            <a:r>
              <a:rPr lang="en-US" dirty="0"/>
              <a:t>Rosters are important</a:t>
            </a:r>
          </a:p>
          <a:p>
            <a:r>
              <a:rPr lang="en-US" dirty="0"/>
              <a:t>Yearly Budget</a:t>
            </a:r>
          </a:p>
          <a:p>
            <a:r>
              <a:rPr lang="en-US" dirty="0"/>
              <a:t>Links</a:t>
            </a:r>
          </a:p>
          <a:p>
            <a:endParaRPr lang="en-US" dirty="0"/>
          </a:p>
          <a:p>
            <a:endParaRPr lang="en-US" dirty="0"/>
          </a:p>
        </p:txBody>
      </p:sp>
    </p:spTree>
    <p:extLst>
      <p:ext uri="{BB962C8B-B14F-4D97-AF65-F5344CB8AC3E}">
        <p14:creationId xmlns:p14="http://schemas.microsoft.com/office/powerpoint/2010/main" val="59730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BA6B-796A-47F3-9FC1-5BB6B312297D}"/>
              </a:ext>
            </a:extLst>
          </p:cNvPr>
          <p:cNvSpPr>
            <a:spLocks noGrp="1"/>
          </p:cNvSpPr>
          <p:nvPr>
            <p:ph type="title"/>
          </p:nvPr>
        </p:nvSpPr>
        <p:spPr>
          <a:xfrm>
            <a:off x="3678805" y="172178"/>
            <a:ext cx="4834389" cy="1325563"/>
          </a:xfrm>
        </p:spPr>
        <p:txBody>
          <a:bodyPr/>
          <a:lstStyle/>
          <a:p>
            <a:r>
              <a:rPr lang="en-US" b="1" dirty="0"/>
              <a:t>Tailor the Message</a:t>
            </a:r>
          </a:p>
        </p:txBody>
      </p:sp>
      <p:sp>
        <p:nvSpPr>
          <p:cNvPr id="3" name="Content Placeholder 2">
            <a:extLst>
              <a:ext uri="{FF2B5EF4-FFF2-40B4-BE49-F238E27FC236}">
                <a16:creationId xmlns:a16="http://schemas.microsoft.com/office/drawing/2014/main" id="{E62C7811-7486-4B9C-BC7A-1A47C2778494}"/>
              </a:ext>
            </a:extLst>
          </p:cNvPr>
          <p:cNvSpPr>
            <a:spLocks noGrp="1"/>
          </p:cNvSpPr>
          <p:nvPr>
            <p:ph idx="1"/>
          </p:nvPr>
        </p:nvSpPr>
        <p:spPr/>
        <p:txBody>
          <a:bodyPr>
            <a:normAutofit fontScale="62500" lnSpcReduction="20000"/>
          </a:bodyPr>
          <a:lstStyle/>
          <a:p>
            <a:r>
              <a:rPr lang="en-US" dirty="0"/>
              <a:t>AFSA is always about fighting for the benefits of Veterans but sometimes that is not enough for someone to sign up. When Recruiting tailor the message to what piques their interest. </a:t>
            </a:r>
          </a:p>
          <a:p>
            <a:r>
              <a:rPr lang="en-US" dirty="0"/>
              <a:t>Any serving Military Person</a:t>
            </a:r>
          </a:p>
          <a:p>
            <a:pPr lvl="1"/>
            <a:r>
              <a:rPr lang="en-US" dirty="0"/>
              <a:t>Scholarships (HQ AFSA, Individual Chapter Scholarships, etc..)</a:t>
            </a:r>
          </a:p>
          <a:p>
            <a:pPr lvl="1"/>
            <a:r>
              <a:rPr lang="en-US" dirty="0"/>
              <a:t>Pay Increases</a:t>
            </a:r>
          </a:p>
          <a:p>
            <a:pPr lvl="1"/>
            <a:r>
              <a:rPr lang="en-US" dirty="0"/>
              <a:t>(Married) Congressional movements for Military Spouses</a:t>
            </a:r>
          </a:p>
          <a:p>
            <a:pPr lvl="1"/>
            <a:r>
              <a:rPr lang="en-US" dirty="0"/>
              <a:t>(Kids) Give them legislative bills AFSA is working for Military Dependents</a:t>
            </a:r>
          </a:p>
          <a:p>
            <a:pPr lvl="1"/>
            <a:r>
              <a:rPr lang="en-US" dirty="0"/>
              <a:t>Leadership Opportunities</a:t>
            </a:r>
          </a:p>
          <a:p>
            <a:pPr lvl="1"/>
            <a:r>
              <a:rPr lang="en-US" dirty="0"/>
              <a:t>Changes for Retirees</a:t>
            </a:r>
          </a:p>
          <a:p>
            <a:pPr lvl="1"/>
            <a:r>
              <a:rPr lang="en-US" dirty="0"/>
              <a:t>One-of-a-kind Awards-Pitsenbarger Award is AFA/AFSA Leadership awards that the Air Force Recognizes as much Lance P. Sijan or Career-Field specific Leadership Awards</a:t>
            </a:r>
          </a:p>
          <a:p>
            <a:pPr lvl="1"/>
            <a:r>
              <a:rPr lang="en-US" dirty="0"/>
              <a:t>What this Chapter has done for its members (Keep tabs active chapter members winning BTZ, Awards, Promotions, etc.)</a:t>
            </a:r>
          </a:p>
          <a:p>
            <a:r>
              <a:rPr lang="en-US" dirty="0"/>
              <a:t>Retirees</a:t>
            </a:r>
          </a:p>
          <a:p>
            <a:pPr lvl="1"/>
            <a:r>
              <a:rPr lang="en-US" dirty="0"/>
              <a:t>Changes to Retiree benefits</a:t>
            </a:r>
          </a:p>
          <a:p>
            <a:pPr lvl="1"/>
            <a:r>
              <a:rPr lang="en-US" dirty="0"/>
              <a:t>Cost of Living Adjustments</a:t>
            </a:r>
          </a:p>
          <a:p>
            <a:r>
              <a:rPr lang="en-US" dirty="0"/>
              <a:t>Other Branches</a:t>
            </a:r>
          </a:p>
          <a:p>
            <a:pPr lvl="1"/>
            <a:r>
              <a:rPr lang="en-US" dirty="0"/>
              <a:t>The Air Force Sergeants Association is about Veteran Rights, so joining this organization makes the Veteran’s voice that much stronger on Capital Hill</a:t>
            </a:r>
          </a:p>
          <a:p>
            <a:endParaRPr lang="en-US" dirty="0"/>
          </a:p>
          <a:p>
            <a:endParaRPr lang="en-US" dirty="0"/>
          </a:p>
        </p:txBody>
      </p:sp>
    </p:spTree>
    <p:extLst>
      <p:ext uri="{BB962C8B-B14F-4D97-AF65-F5344CB8AC3E}">
        <p14:creationId xmlns:p14="http://schemas.microsoft.com/office/powerpoint/2010/main" val="177396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3CF1-05E9-438B-9DB5-DC7AC75FDA6D}"/>
              </a:ext>
            </a:extLst>
          </p:cNvPr>
          <p:cNvSpPr>
            <a:spLocks noGrp="1"/>
          </p:cNvSpPr>
          <p:nvPr>
            <p:ph type="title"/>
          </p:nvPr>
        </p:nvSpPr>
        <p:spPr>
          <a:xfrm>
            <a:off x="3939246" y="175704"/>
            <a:ext cx="4313507" cy="1325563"/>
          </a:xfrm>
        </p:spPr>
        <p:txBody>
          <a:bodyPr/>
          <a:lstStyle/>
          <a:p>
            <a:r>
              <a:rPr lang="en-US" b="1" dirty="0"/>
              <a:t>Existing Members</a:t>
            </a:r>
          </a:p>
        </p:txBody>
      </p:sp>
      <p:sp>
        <p:nvSpPr>
          <p:cNvPr id="3" name="Content Placeholder 2">
            <a:extLst>
              <a:ext uri="{FF2B5EF4-FFF2-40B4-BE49-F238E27FC236}">
                <a16:creationId xmlns:a16="http://schemas.microsoft.com/office/drawing/2014/main" id="{C0527162-AA79-4E27-B80C-4F849924989F}"/>
              </a:ext>
            </a:extLst>
          </p:cNvPr>
          <p:cNvSpPr>
            <a:spLocks noGrp="1"/>
          </p:cNvSpPr>
          <p:nvPr>
            <p:ph idx="1"/>
          </p:nvPr>
        </p:nvSpPr>
        <p:spPr/>
        <p:txBody>
          <a:bodyPr>
            <a:normAutofit/>
          </a:bodyPr>
          <a:lstStyle/>
          <a:p>
            <a:r>
              <a:rPr lang="en-US" dirty="0"/>
              <a:t>Non-Business Meetings</a:t>
            </a:r>
          </a:p>
          <a:p>
            <a:pPr lvl="1"/>
            <a:r>
              <a:rPr lang="en-US" dirty="0"/>
              <a:t>Host a once a Quarter Chapter meeting that is Sans Business</a:t>
            </a:r>
          </a:p>
          <a:p>
            <a:pPr lvl="2"/>
            <a:r>
              <a:rPr lang="en-US" dirty="0"/>
              <a:t>Support on-base/local establishments (Bowling, Lunch at the Club, First Friday, etc.)</a:t>
            </a:r>
          </a:p>
          <a:p>
            <a:pPr lvl="2"/>
            <a:r>
              <a:rPr lang="en-US" dirty="0"/>
              <a:t>Clean a Park, Local Veteran establishment, Play Cards at the VA, etc.</a:t>
            </a:r>
          </a:p>
          <a:p>
            <a:r>
              <a:rPr lang="en-US" dirty="0"/>
              <a:t>Leadership Opportunities</a:t>
            </a:r>
          </a:p>
          <a:p>
            <a:pPr lvl="1"/>
            <a:r>
              <a:rPr lang="en-US" dirty="0"/>
              <a:t>Allow Chapter Members to lead the non-fundraising events you are involved in</a:t>
            </a:r>
          </a:p>
          <a:p>
            <a:pPr lvl="2"/>
            <a:r>
              <a:rPr lang="en-US" dirty="0"/>
              <a:t>POW/MIA, Fun-Runs, Park Clean-ups, etc.</a:t>
            </a:r>
          </a:p>
          <a:p>
            <a:pPr lvl="1"/>
            <a:r>
              <a:rPr lang="en-US" dirty="0"/>
              <a:t>Encourage attendees to run for elected or appointed positions</a:t>
            </a:r>
          </a:p>
          <a:p>
            <a:pPr lvl="1"/>
            <a:r>
              <a:rPr lang="en-US" dirty="0"/>
              <a:t>Allow non-executive council members to present ideas for events or fundraisers</a:t>
            </a:r>
          </a:p>
          <a:p>
            <a:pPr lvl="1"/>
            <a:endParaRPr lang="en-US" dirty="0"/>
          </a:p>
        </p:txBody>
      </p:sp>
    </p:spTree>
    <p:extLst>
      <p:ext uri="{BB962C8B-B14F-4D97-AF65-F5344CB8AC3E}">
        <p14:creationId xmlns:p14="http://schemas.microsoft.com/office/powerpoint/2010/main" val="24669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4CF0-A532-4867-8AD5-A10456D299C0}"/>
              </a:ext>
            </a:extLst>
          </p:cNvPr>
          <p:cNvSpPr>
            <a:spLocks noGrp="1"/>
          </p:cNvSpPr>
          <p:nvPr>
            <p:ph type="title"/>
          </p:nvPr>
        </p:nvSpPr>
        <p:spPr>
          <a:xfrm>
            <a:off x="2434264" y="172178"/>
            <a:ext cx="7323472" cy="1325563"/>
          </a:xfrm>
        </p:spPr>
        <p:txBody>
          <a:bodyPr/>
          <a:lstStyle/>
          <a:p>
            <a:r>
              <a:rPr lang="en-US" b="1" dirty="0"/>
              <a:t>Finding New Members (Military)</a:t>
            </a:r>
          </a:p>
        </p:txBody>
      </p:sp>
      <p:sp>
        <p:nvSpPr>
          <p:cNvPr id="3" name="Content Placeholder 2">
            <a:extLst>
              <a:ext uri="{FF2B5EF4-FFF2-40B4-BE49-F238E27FC236}">
                <a16:creationId xmlns:a16="http://schemas.microsoft.com/office/drawing/2014/main" id="{D7F84F67-C500-4C73-BF9F-5FE91694EA15}"/>
              </a:ext>
            </a:extLst>
          </p:cNvPr>
          <p:cNvSpPr>
            <a:spLocks noGrp="1"/>
          </p:cNvSpPr>
          <p:nvPr>
            <p:ph idx="1"/>
          </p:nvPr>
        </p:nvSpPr>
        <p:spPr/>
        <p:txBody>
          <a:bodyPr>
            <a:normAutofit lnSpcReduction="10000"/>
          </a:bodyPr>
          <a:lstStyle/>
          <a:p>
            <a:r>
              <a:rPr lang="en-US" dirty="0"/>
              <a:t>Make a connection with your Local ALS, NCOPE, Professional Development Center, and Right Start Coordinators</a:t>
            </a:r>
          </a:p>
          <a:p>
            <a:pPr lvl="1"/>
            <a:r>
              <a:rPr lang="en-US" dirty="0"/>
              <a:t>Attend Right Start-Find transferring members </a:t>
            </a:r>
          </a:p>
          <a:p>
            <a:pPr lvl="1"/>
            <a:r>
              <a:rPr lang="en-US" dirty="0"/>
              <a:t>Pass out a briefing attendance roster and ask for personnel email, membership status, and name</a:t>
            </a:r>
          </a:p>
          <a:p>
            <a:pPr lvl="1"/>
            <a:r>
              <a:rPr lang="en-US" dirty="0"/>
              <a:t>Give PME a Leadership opportunity</a:t>
            </a:r>
          </a:p>
          <a:p>
            <a:pPr lvl="2"/>
            <a:r>
              <a:rPr lang="en-US" dirty="0"/>
              <a:t>Let the PME class plan/design an event and have AFSA show up with them (cleaning a park, hosting a Chili cook-off, etc.)</a:t>
            </a:r>
          </a:p>
          <a:p>
            <a:pPr lvl="2"/>
            <a:r>
              <a:rPr lang="en-US" dirty="0"/>
              <a:t>Give them public credit in your newsletter, social media, or any other communication methods</a:t>
            </a:r>
          </a:p>
          <a:p>
            <a:pPr lvl="1"/>
            <a:r>
              <a:rPr lang="en-US" dirty="0"/>
              <a:t>Sponsor Base awards</a:t>
            </a:r>
          </a:p>
          <a:p>
            <a:pPr lvl="2"/>
            <a:r>
              <a:rPr lang="en-US" dirty="0"/>
              <a:t>Buy the award, present it and if the budget allows part of the award is a one year membership</a:t>
            </a:r>
          </a:p>
          <a:p>
            <a:endParaRPr lang="en-US" dirty="0"/>
          </a:p>
        </p:txBody>
      </p:sp>
    </p:spTree>
    <p:extLst>
      <p:ext uri="{BB962C8B-B14F-4D97-AF65-F5344CB8AC3E}">
        <p14:creationId xmlns:p14="http://schemas.microsoft.com/office/powerpoint/2010/main" val="282721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8EE4-202D-46F2-AF28-EE42660FEB6C}"/>
              </a:ext>
            </a:extLst>
          </p:cNvPr>
          <p:cNvSpPr>
            <a:spLocks noGrp="1"/>
          </p:cNvSpPr>
          <p:nvPr>
            <p:ph type="title"/>
          </p:nvPr>
        </p:nvSpPr>
        <p:spPr>
          <a:xfrm>
            <a:off x="1817673" y="214123"/>
            <a:ext cx="8556654" cy="1325563"/>
          </a:xfrm>
        </p:spPr>
        <p:txBody>
          <a:bodyPr>
            <a:normAutofit/>
          </a:bodyPr>
          <a:lstStyle/>
          <a:p>
            <a:r>
              <a:rPr lang="en-US" sz="4000" b="1" dirty="0"/>
              <a:t>Finding New Members (Family Members)</a:t>
            </a:r>
          </a:p>
        </p:txBody>
      </p:sp>
      <p:sp>
        <p:nvSpPr>
          <p:cNvPr id="3" name="Content Placeholder 2">
            <a:extLst>
              <a:ext uri="{FF2B5EF4-FFF2-40B4-BE49-F238E27FC236}">
                <a16:creationId xmlns:a16="http://schemas.microsoft.com/office/drawing/2014/main" id="{C33EC309-263B-441C-B732-744D7EC58478}"/>
              </a:ext>
            </a:extLst>
          </p:cNvPr>
          <p:cNvSpPr>
            <a:spLocks noGrp="1"/>
          </p:cNvSpPr>
          <p:nvPr>
            <p:ph idx="1"/>
          </p:nvPr>
        </p:nvSpPr>
        <p:spPr/>
        <p:txBody>
          <a:bodyPr>
            <a:normAutofit fontScale="92500"/>
          </a:bodyPr>
          <a:lstStyle/>
          <a:p>
            <a:r>
              <a:rPr lang="en-US" dirty="0"/>
              <a:t>Talk to your local Spouses group coordinator about co-hosting events</a:t>
            </a:r>
          </a:p>
          <a:p>
            <a:r>
              <a:rPr lang="en-US" dirty="0"/>
              <a:t>Remember those non-business meetings, try to make one on a non-school day or at an establishment that families can enjoy as well</a:t>
            </a:r>
          </a:p>
          <a:p>
            <a:r>
              <a:rPr lang="en-US" dirty="0"/>
              <a:t>Do you have an Exec Council member whose spouse would be willing to give you ideas or help involve the other family members?</a:t>
            </a:r>
          </a:p>
          <a:p>
            <a:pPr lvl="1"/>
            <a:r>
              <a:rPr lang="en-US" dirty="0"/>
              <a:t>This does not need to be a full-time position if the member cannot support that but use this person to get ideas about how to entice/involve other non-military dependents in AFSA</a:t>
            </a:r>
          </a:p>
          <a:p>
            <a:r>
              <a:rPr lang="en-US" dirty="0"/>
              <a:t>Tailor the newsletter to include information that is family members specific</a:t>
            </a:r>
          </a:p>
          <a:p>
            <a:pPr lvl="1"/>
            <a:r>
              <a:rPr lang="en-US" dirty="0"/>
              <a:t>New legislation</a:t>
            </a:r>
          </a:p>
          <a:p>
            <a:pPr lvl="1"/>
            <a:r>
              <a:rPr lang="en-US" dirty="0"/>
              <a:t>Events around base</a:t>
            </a:r>
          </a:p>
          <a:p>
            <a:endParaRPr lang="en-US" dirty="0"/>
          </a:p>
        </p:txBody>
      </p:sp>
    </p:spTree>
    <p:extLst>
      <p:ext uri="{BB962C8B-B14F-4D97-AF65-F5344CB8AC3E}">
        <p14:creationId xmlns:p14="http://schemas.microsoft.com/office/powerpoint/2010/main" val="196643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26AE-2513-4183-9F71-1A5D188603D4}"/>
              </a:ext>
            </a:extLst>
          </p:cNvPr>
          <p:cNvSpPr>
            <a:spLocks noGrp="1"/>
          </p:cNvSpPr>
          <p:nvPr>
            <p:ph type="title"/>
          </p:nvPr>
        </p:nvSpPr>
        <p:spPr>
          <a:xfrm>
            <a:off x="3766930" y="125370"/>
            <a:ext cx="4658139" cy="1325563"/>
          </a:xfrm>
        </p:spPr>
        <p:txBody>
          <a:bodyPr/>
          <a:lstStyle/>
          <a:p>
            <a:r>
              <a:rPr lang="en-US" b="1" dirty="0"/>
              <a:t>Membership Drives</a:t>
            </a:r>
          </a:p>
        </p:txBody>
      </p:sp>
      <p:sp>
        <p:nvSpPr>
          <p:cNvPr id="3" name="Content Placeholder 2">
            <a:extLst>
              <a:ext uri="{FF2B5EF4-FFF2-40B4-BE49-F238E27FC236}">
                <a16:creationId xmlns:a16="http://schemas.microsoft.com/office/drawing/2014/main" id="{EE11C18C-E882-44DC-8A74-CDF287B3505A}"/>
              </a:ext>
            </a:extLst>
          </p:cNvPr>
          <p:cNvSpPr>
            <a:spLocks noGrp="1"/>
          </p:cNvSpPr>
          <p:nvPr>
            <p:ph idx="1"/>
          </p:nvPr>
        </p:nvSpPr>
        <p:spPr/>
        <p:txBody>
          <a:bodyPr>
            <a:normAutofit lnSpcReduction="10000"/>
          </a:bodyPr>
          <a:lstStyle/>
          <a:p>
            <a:r>
              <a:rPr lang="en-US" dirty="0"/>
              <a:t>Membership Drives</a:t>
            </a:r>
          </a:p>
          <a:p>
            <a:pPr lvl="1"/>
            <a:r>
              <a:rPr lang="en-US" dirty="0"/>
              <a:t>Some in Uniform, some not in Uniform</a:t>
            </a:r>
          </a:p>
          <a:p>
            <a:pPr lvl="2"/>
            <a:r>
              <a:rPr lang="en-US" dirty="0"/>
              <a:t>You can not recruit in uniform, but the crowd may be more willing to start talking to the person in uniform when on base</a:t>
            </a:r>
          </a:p>
          <a:p>
            <a:pPr lvl="1"/>
            <a:r>
              <a:rPr lang="en-US" dirty="0"/>
              <a:t>Have digital Sign-up options -Some people are not comfortable writing their credit card info down</a:t>
            </a:r>
          </a:p>
          <a:p>
            <a:pPr lvl="2"/>
            <a:r>
              <a:rPr lang="en-US" dirty="0"/>
              <a:t>Square/Cash Options (see Slide 7 for discounts)</a:t>
            </a:r>
          </a:p>
          <a:p>
            <a:pPr lvl="2"/>
            <a:r>
              <a:rPr lang="en-US" dirty="0"/>
              <a:t>WIFI/Laptop for onsite sign-ups</a:t>
            </a:r>
          </a:p>
          <a:p>
            <a:pPr lvl="1"/>
            <a:r>
              <a:rPr lang="en-US" dirty="0"/>
              <a:t>Buy the annual membership of the person that recruits the most during a certain time period</a:t>
            </a:r>
          </a:p>
          <a:p>
            <a:pPr lvl="1"/>
            <a:r>
              <a:rPr lang="en-US" dirty="0"/>
              <a:t>If the base is doing a large event (Family day, POW/MIA runs, etc.) talk to HQ about Chapter specific membership drives. They can create a unique price for your Chapter. </a:t>
            </a:r>
          </a:p>
          <a:p>
            <a:pPr lvl="1"/>
            <a:endParaRPr lang="en-US" dirty="0"/>
          </a:p>
        </p:txBody>
      </p:sp>
    </p:spTree>
    <p:extLst>
      <p:ext uri="{BB962C8B-B14F-4D97-AF65-F5344CB8AC3E}">
        <p14:creationId xmlns:p14="http://schemas.microsoft.com/office/powerpoint/2010/main" val="190418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95E8-D04D-4080-9F7E-301AD1B6C2D1}"/>
              </a:ext>
            </a:extLst>
          </p:cNvPr>
          <p:cNvSpPr>
            <a:spLocks noGrp="1"/>
          </p:cNvSpPr>
          <p:nvPr>
            <p:ph type="title"/>
          </p:nvPr>
        </p:nvSpPr>
        <p:spPr>
          <a:xfrm>
            <a:off x="3243801" y="163789"/>
            <a:ext cx="5704397" cy="1325563"/>
          </a:xfrm>
        </p:spPr>
        <p:txBody>
          <a:bodyPr/>
          <a:lstStyle/>
          <a:p>
            <a:r>
              <a:rPr lang="en-US" b="1" dirty="0"/>
              <a:t>Chapter Communication</a:t>
            </a:r>
          </a:p>
        </p:txBody>
      </p:sp>
      <p:sp>
        <p:nvSpPr>
          <p:cNvPr id="3" name="Content Placeholder 2">
            <a:extLst>
              <a:ext uri="{FF2B5EF4-FFF2-40B4-BE49-F238E27FC236}">
                <a16:creationId xmlns:a16="http://schemas.microsoft.com/office/drawing/2014/main" id="{33F78270-C1C6-4802-93B2-1BA5D9B5E40E}"/>
              </a:ext>
            </a:extLst>
          </p:cNvPr>
          <p:cNvSpPr>
            <a:spLocks noGrp="1"/>
          </p:cNvSpPr>
          <p:nvPr>
            <p:ph idx="1"/>
          </p:nvPr>
        </p:nvSpPr>
        <p:spPr/>
        <p:txBody>
          <a:bodyPr>
            <a:normAutofit/>
          </a:bodyPr>
          <a:lstStyle/>
          <a:p>
            <a:r>
              <a:rPr lang="en-US" dirty="0"/>
              <a:t>Contact your members at least once a month</a:t>
            </a:r>
          </a:p>
          <a:p>
            <a:pPr lvl="1"/>
            <a:r>
              <a:rPr lang="en-US" dirty="0"/>
              <a:t>Remember up to half of our Chapters are retirees</a:t>
            </a:r>
          </a:p>
          <a:p>
            <a:pPr lvl="2"/>
            <a:r>
              <a:rPr lang="en-US" dirty="0"/>
              <a:t>Websites- If your Chapter has a .mil SharePoint as your webpage, consider something that does not require a CAC to access</a:t>
            </a:r>
          </a:p>
          <a:p>
            <a:pPr lvl="2"/>
            <a:r>
              <a:rPr lang="en-US" dirty="0"/>
              <a:t>Email (Try to use non-Government Email)</a:t>
            </a:r>
          </a:p>
          <a:p>
            <a:pPr lvl="2"/>
            <a:r>
              <a:rPr lang="en-US" dirty="0"/>
              <a:t>Letters</a:t>
            </a:r>
          </a:p>
          <a:p>
            <a:pPr lvl="2"/>
            <a:r>
              <a:rPr lang="en-US" dirty="0"/>
              <a:t>Phone Calls/Texts</a:t>
            </a:r>
          </a:p>
          <a:p>
            <a:r>
              <a:rPr lang="en-US" dirty="0"/>
              <a:t>Remember those Rosters from base briefings or PME events?</a:t>
            </a:r>
          </a:p>
          <a:p>
            <a:pPr lvl="1"/>
            <a:r>
              <a:rPr lang="en-US" dirty="0"/>
              <a:t>Add a distro list to your email account that is specifically for those non-members that you meet. Target emails to them with Chapter events and sign-up opportunities</a:t>
            </a:r>
          </a:p>
        </p:txBody>
      </p:sp>
    </p:spTree>
    <p:extLst>
      <p:ext uri="{BB962C8B-B14F-4D97-AF65-F5344CB8AC3E}">
        <p14:creationId xmlns:p14="http://schemas.microsoft.com/office/powerpoint/2010/main" val="276167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4B4A-193E-4964-B083-703FEFC4C170}"/>
              </a:ext>
            </a:extLst>
          </p:cNvPr>
          <p:cNvSpPr>
            <a:spLocks noGrp="1"/>
          </p:cNvSpPr>
          <p:nvPr>
            <p:ph type="title"/>
          </p:nvPr>
        </p:nvSpPr>
        <p:spPr>
          <a:xfrm>
            <a:off x="2724968" y="145674"/>
            <a:ext cx="6742063" cy="1325563"/>
          </a:xfrm>
        </p:spPr>
        <p:txBody>
          <a:bodyPr/>
          <a:lstStyle/>
          <a:p>
            <a:r>
              <a:rPr lang="en-US" b="1" dirty="0"/>
              <a:t>Recruitment During Meetings</a:t>
            </a:r>
          </a:p>
        </p:txBody>
      </p:sp>
      <p:sp>
        <p:nvSpPr>
          <p:cNvPr id="3" name="Content Placeholder 2">
            <a:extLst>
              <a:ext uri="{FF2B5EF4-FFF2-40B4-BE49-F238E27FC236}">
                <a16:creationId xmlns:a16="http://schemas.microsoft.com/office/drawing/2014/main" id="{15DD0463-5443-4175-89E4-9B274E9B80D6}"/>
              </a:ext>
            </a:extLst>
          </p:cNvPr>
          <p:cNvSpPr>
            <a:spLocks noGrp="1"/>
          </p:cNvSpPr>
          <p:nvPr>
            <p:ph idx="1"/>
          </p:nvPr>
        </p:nvSpPr>
        <p:spPr/>
        <p:txBody>
          <a:bodyPr>
            <a:normAutofit fontScale="85000" lnSpcReduction="10000"/>
          </a:bodyPr>
          <a:lstStyle/>
          <a:p>
            <a:r>
              <a:rPr lang="en-US" dirty="0"/>
              <a:t>Start your Meeting by letting first time attendees introduce themselves</a:t>
            </a:r>
          </a:p>
          <a:p>
            <a:pPr lvl="1"/>
            <a:r>
              <a:rPr lang="en-US" dirty="0"/>
              <a:t>Don’t force it, an uncomfortable person will not come back</a:t>
            </a:r>
          </a:p>
          <a:p>
            <a:r>
              <a:rPr lang="en-US" dirty="0"/>
              <a:t>When discussing legislative movements:</a:t>
            </a:r>
          </a:p>
          <a:p>
            <a:pPr lvl="1"/>
            <a:r>
              <a:rPr lang="en-US" dirty="0"/>
              <a:t>Define words that may not mean anything to the younger generation (NDAA, POM, etc.)</a:t>
            </a:r>
          </a:p>
          <a:p>
            <a:pPr lvl="1"/>
            <a:r>
              <a:rPr lang="en-US" dirty="0"/>
              <a:t>Tailor the Legislative content to the majority of your attendees</a:t>
            </a:r>
          </a:p>
          <a:p>
            <a:pPr lvl="2"/>
            <a:r>
              <a:rPr lang="en-US" dirty="0"/>
              <a:t>Airmen want to hear about money, current benefits, anything tangible</a:t>
            </a:r>
          </a:p>
          <a:p>
            <a:pPr lvl="2"/>
            <a:r>
              <a:rPr lang="en-US" dirty="0"/>
              <a:t>Retirees care about cost of living adjustments, Tricare, things that affect their way of life</a:t>
            </a:r>
          </a:p>
          <a:p>
            <a:r>
              <a:rPr lang="en-US" dirty="0"/>
              <a:t>Members do not want to leave one meeting to sit in another!</a:t>
            </a:r>
          </a:p>
          <a:p>
            <a:pPr lvl="1"/>
            <a:r>
              <a:rPr lang="en-US" dirty="0"/>
              <a:t>Try to keep meetings under 1 hour</a:t>
            </a:r>
          </a:p>
          <a:p>
            <a:pPr lvl="1"/>
            <a:r>
              <a:rPr lang="en-US" dirty="0"/>
              <a:t>Allow time to socialize or build two-way conversation into your meetings</a:t>
            </a:r>
          </a:p>
          <a:p>
            <a:r>
              <a:rPr lang="en-US" dirty="0"/>
              <a:t>Make sure you know the difference in talking about AFSA and Recruiting</a:t>
            </a:r>
          </a:p>
          <a:p>
            <a:pPr lvl="1"/>
            <a:r>
              <a:rPr lang="en-US" dirty="0"/>
              <a:t>No Recruiting in Uniform, try to have at least one Executive Council member in civilian clothes each meeting. </a:t>
            </a:r>
          </a:p>
          <a:p>
            <a:pPr lvl="1"/>
            <a:endParaRPr lang="en-US" dirty="0"/>
          </a:p>
        </p:txBody>
      </p:sp>
    </p:spTree>
    <p:extLst>
      <p:ext uri="{BB962C8B-B14F-4D97-AF65-F5344CB8AC3E}">
        <p14:creationId xmlns:p14="http://schemas.microsoft.com/office/powerpoint/2010/main" val="1824599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1364</Words>
  <Application>Microsoft Office PowerPoint</Application>
  <PresentationFormat>Widescreen</PresentationFormat>
  <Paragraphs>119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Roboto</vt:lpstr>
      <vt:lpstr>Office Theme</vt:lpstr>
      <vt:lpstr>Membership Training</vt:lpstr>
      <vt:lpstr>Table of Contents</vt:lpstr>
      <vt:lpstr>Tailor the Message</vt:lpstr>
      <vt:lpstr>Existing Members</vt:lpstr>
      <vt:lpstr>Finding New Members (Military)</vt:lpstr>
      <vt:lpstr>Finding New Members (Family Members)</vt:lpstr>
      <vt:lpstr>Membership Drives</vt:lpstr>
      <vt:lpstr>Chapter Communication</vt:lpstr>
      <vt:lpstr>Recruitment During Meetings</vt:lpstr>
      <vt:lpstr>Rosters are important!!</vt:lpstr>
      <vt:lpstr>Yearly Budget</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Training</dc:title>
  <dc:creator>Sharon Nichols</dc:creator>
  <cp:lastModifiedBy>Sharon Nichols</cp:lastModifiedBy>
  <cp:revision>8</cp:revision>
  <dcterms:created xsi:type="dcterms:W3CDTF">2020-08-09T22:41:04Z</dcterms:created>
  <dcterms:modified xsi:type="dcterms:W3CDTF">2020-08-19T01:02:08Z</dcterms:modified>
</cp:coreProperties>
</file>